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18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ags/tag19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tags/tag54.xml" ContentType="application/vnd.openxmlformats-officedocument.presentationml.tags+xml"/>
  <Override PartName="/ppt/notesSlides/notesSlide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8.xml" ContentType="application/vnd.openxmlformats-officedocument.presentationml.tags+xml"/>
  <Override PartName="/ppt/notesSlides/notesSlide7.xml" ContentType="application/vnd.openxmlformats-officedocument.presentationml.notesSlide+xml"/>
  <Override PartName="/ppt/tags/tag59.xml" ContentType="application/vnd.openxmlformats-officedocument.presentationml.tags+xml"/>
  <Override PartName="/ppt/notesSlides/notesSlide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69.xml" ContentType="application/vnd.openxmlformats-officedocument.presentationml.tags+xml"/>
  <Override PartName="/ppt/charts/chart15.xml" ContentType="application/vnd.openxmlformats-officedocument.drawingml.char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1.xml" ContentType="application/vnd.openxmlformats-officedocument.drawingml.chart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charts/chart2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4" r:id="rId2"/>
    <p:sldMasterId id="2147483735" r:id="rId3"/>
    <p:sldMasterId id="2147483761" r:id="rId4"/>
    <p:sldMasterId id="2147483778" r:id="rId5"/>
    <p:sldMasterId id="2147483785" r:id="rId6"/>
    <p:sldMasterId id="2147483815" r:id="rId7"/>
    <p:sldMasterId id="2147483838" r:id="rId8"/>
    <p:sldMasterId id="2147483858" r:id="rId9"/>
    <p:sldMasterId id="2147483862" r:id="rId10"/>
  </p:sldMasterIdLst>
  <p:notesMasterIdLst>
    <p:notesMasterId r:id="rId50"/>
  </p:notesMasterIdLst>
  <p:sldIdLst>
    <p:sldId id="5310" r:id="rId11"/>
    <p:sldId id="258" r:id="rId12"/>
    <p:sldId id="5262" r:id="rId13"/>
    <p:sldId id="5213" r:id="rId14"/>
    <p:sldId id="5268" r:id="rId15"/>
    <p:sldId id="293" r:id="rId16"/>
    <p:sldId id="5270" r:id="rId17"/>
    <p:sldId id="5271" r:id="rId18"/>
    <p:sldId id="5108" r:id="rId19"/>
    <p:sldId id="5109" r:id="rId20"/>
    <p:sldId id="5278" r:id="rId21"/>
    <p:sldId id="5283" r:id="rId22"/>
    <p:sldId id="5224" r:id="rId23"/>
    <p:sldId id="5277" r:id="rId24"/>
    <p:sldId id="5247" r:id="rId25"/>
    <p:sldId id="5290" r:id="rId26"/>
    <p:sldId id="5281" r:id="rId27"/>
    <p:sldId id="4922" r:id="rId28"/>
    <p:sldId id="5110" r:id="rId29"/>
    <p:sldId id="5291" r:id="rId30"/>
    <p:sldId id="5292" r:id="rId31"/>
    <p:sldId id="5295" r:id="rId32"/>
    <p:sldId id="5296" r:id="rId33"/>
    <p:sldId id="5297" r:id="rId34"/>
    <p:sldId id="5293" r:id="rId35"/>
    <p:sldId id="5298" r:id="rId36"/>
    <p:sldId id="1677" r:id="rId37"/>
    <p:sldId id="2418" r:id="rId38"/>
    <p:sldId id="5299" r:id="rId39"/>
    <p:sldId id="291" r:id="rId40"/>
    <p:sldId id="2420" r:id="rId41"/>
    <p:sldId id="5300" r:id="rId42"/>
    <p:sldId id="5092" r:id="rId43"/>
    <p:sldId id="5097" r:id="rId44"/>
    <p:sldId id="5305" r:id="rId45"/>
    <p:sldId id="5306" r:id="rId46"/>
    <p:sldId id="5308" r:id="rId47"/>
    <p:sldId id="5309" r:id="rId48"/>
    <p:sldId id="5289" r:id="rId49"/>
  </p:sldIdLst>
  <p:sldSz cx="12192000" cy="6858000"/>
  <p:notesSz cx="6858000" cy="9144000"/>
  <p:custDataLst>
    <p:tags r:id="rId5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7BC"/>
    <a:srgbClr val="92D050"/>
    <a:srgbClr val="00FF00"/>
    <a:srgbClr val="BFBFBF"/>
    <a:srgbClr val="FF66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3" autoAdjust="0"/>
    <p:restoredTop sz="95097" autoAdjust="0"/>
  </p:normalViewPr>
  <p:slideViewPr>
    <p:cSldViewPr snapToGrid="0">
      <p:cViewPr varScale="1">
        <p:scale>
          <a:sx n="114" d="100"/>
          <a:sy n="114" d="100"/>
        </p:scale>
        <p:origin x="520" y="168"/>
      </p:cViewPr>
      <p:guideLst/>
    </p:cSldViewPr>
  </p:slideViewPr>
  <p:outlineViewPr>
    <p:cViewPr>
      <p:scale>
        <a:sx n="33" d="100"/>
        <a:sy n="33" d="100"/>
      </p:scale>
      <p:origin x="0" y="-192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7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Microsoft_Excelu14.xlsx"/><Relationship Id="rId1" Type="http://schemas.openxmlformats.org/officeDocument/2006/relationships/themeOverride" Target="../theme/themeOverride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List_Microsoft_Excelu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List_Microsoft_Excelu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List_Microsoft_Excelu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Microsoft_Excelu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List_Microsoft_Excelu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List_Microsoft_Excelu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List_Microsoft_Excelu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72041650353186E-2"/>
          <c:y val="3.2390254549422966E-2"/>
          <c:w val="0.90331088055397146"/>
          <c:h val="0.72128338744441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A-44A9-94FF-467EA9116DC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List1!$A$2:$A$33</c:f>
              <c:strCache>
                <c:ptCount val="32"/>
                <c:pt idx="0">
                  <c:v>Řecko*</c:v>
                </c:pt>
                <c:pt idx="1">
                  <c:v>Slovinsko</c:v>
                </c:pt>
                <c:pt idx="2">
                  <c:v>Kypr*</c:v>
                </c:pt>
                <c:pt idx="3">
                  <c:v>Černá Hora</c:v>
                </c:pt>
                <c:pt idx="4">
                  <c:v>Itálie</c:v>
                </c:pt>
                <c:pt idx="5">
                  <c:v>Srbsko</c:v>
                </c:pt>
                <c:pt idx="6">
                  <c:v>Španělsko</c:v>
                </c:pt>
                <c:pt idx="7">
                  <c:v>Litva</c:v>
                </c:pt>
                <c:pt idx="8">
                  <c:v>Chorvastko</c:v>
                </c:pt>
                <c:pt idx="9">
                  <c:v>Švýcarsko</c:v>
                </c:pt>
                <c:pt idx="10">
                  <c:v>Maďarsko</c:v>
                </c:pt>
                <c:pt idx="11">
                  <c:v>Portugalsko</c:v>
                </c:pt>
                <c:pt idx="12">
                  <c:v>Bulharsko</c:v>
                </c:pt>
                <c:pt idx="13">
                  <c:v>Severní Makedonie</c:v>
                </c:pt>
                <c:pt idx="14">
                  <c:v>Malta</c:v>
                </c:pt>
                <c:pt idx="15">
                  <c:v>Norsko</c:v>
                </c:pt>
                <c:pt idx="16">
                  <c:v>Německo</c:v>
                </c:pt>
                <c:pt idx="17">
                  <c:v>Rakousko</c:v>
                </c:pt>
                <c:pt idx="18">
                  <c:v>Rumunsko</c:v>
                </c:pt>
                <c:pt idx="19">
                  <c:v>Česká Republika</c:v>
                </c:pt>
                <c:pt idx="20">
                  <c:v>Belgie</c:v>
                </c:pt>
                <c:pt idx="21">
                  <c:v>Finsko</c:v>
                </c:pt>
                <c:pt idx="22">
                  <c:v>Lichtenštejnsko</c:v>
                </c:pt>
                <c:pt idx="23">
                  <c:v>Francie</c:v>
                </c:pt>
                <c:pt idx="24">
                  <c:v>Lotyšsko</c:v>
                </c:pt>
                <c:pt idx="25">
                  <c:v>Estonsko</c:v>
                </c:pt>
                <c:pt idx="26">
                  <c:v>Turecko</c:v>
                </c:pt>
                <c:pt idx="27">
                  <c:v>Nizozemsko</c:v>
                </c:pt>
                <c:pt idx="28">
                  <c:v>Švédsko*</c:v>
                </c:pt>
                <c:pt idx="29">
                  <c:v>Irsko</c:v>
                </c:pt>
                <c:pt idx="30">
                  <c:v>Dánsko*</c:v>
                </c:pt>
                <c:pt idx="31">
                  <c:v>Island*</c:v>
                </c:pt>
              </c:strCache>
            </c:strRef>
          </c:cat>
          <c:val>
            <c:numRef>
              <c:f>List1!$B$2:$B$33</c:f>
              <c:numCache>
                <c:formatCode>General</c:formatCode>
                <c:ptCount val="32"/>
                <c:pt idx="0">
                  <c:v>39.979999999999997</c:v>
                </c:pt>
                <c:pt idx="1">
                  <c:v>31.77</c:v>
                </c:pt>
                <c:pt idx="2">
                  <c:v>31.52</c:v>
                </c:pt>
                <c:pt idx="3">
                  <c:v>29.62</c:v>
                </c:pt>
                <c:pt idx="4">
                  <c:v>27.87</c:v>
                </c:pt>
                <c:pt idx="5">
                  <c:v>27.24</c:v>
                </c:pt>
                <c:pt idx="6">
                  <c:v>27.09</c:v>
                </c:pt>
                <c:pt idx="7">
                  <c:v>23.4</c:v>
                </c:pt>
                <c:pt idx="8">
                  <c:v>22.78</c:v>
                </c:pt>
                <c:pt idx="9">
                  <c:v>22.74</c:v>
                </c:pt>
                <c:pt idx="10">
                  <c:v>21.91</c:v>
                </c:pt>
                <c:pt idx="11">
                  <c:v>21.39</c:v>
                </c:pt>
                <c:pt idx="12">
                  <c:v>20.36</c:v>
                </c:pt>
                <c:pt idx="13">
                  <c:v>19.829999999999998</c:v>
                </c:pt>
                <c:pt idx="14">
                  <c:v>18.82</c:v>
                </c:pt>
                <c:pt idx="15">
                  <c:v>17.989999999999998</c:v>
                </c:pt>
                <c:pt idx="16">
                  <c:v>17.7</c:v>
                </c:pt>
                <c:pt idx="17">
                  <c:v>16.84</c:v>
                </c:pt>
                <c:pt idx="18">
                  <c:v>15.1</c:v>
                </c:pt>
                <c:pt idx="19">
                  <c:v>14.46</c:v>
                </c:pt>
                <c:pt idx="20">
                  <c:v>13.79</c:v>
                </c:pt>
                <c:pt idx="21">
                  <c:v>12.86</c:v>
                </c:pt>
                <c:pt idx="22">
                  <c:v>12.85</c:v>
                </c:pt>
                <c:pt idx="23">
                  <c:v>12.56</c:v>
                </c:pt>
                <c:pt idx="24">
                  <c:v>12.31</c:v>
                </c:pt>
                <c:pt idx="25">
                  <c:v>11.43</c:v>
                </c:pt>
                <c:pt idx="26">
                  <c:v>10.95</c:v>
                </c:pt>
                <c:pt idx="27">
                  <c:v>10.89</c:v>
                </c:pt>
                <c:pt idx="28">
                  <c:v>10.55</c:v>
                </c:pt>
                <c:pt idx="29">
                  <c:v>10.41</c:v>
                </c:pt>
                <c:pt idx="30">
                  <c:v>8.69</c:v>
                </c:pt>
                <c:pt idx="31">
                  <c:v>4.16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1-4353-BBC4-6B40C8F318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3280591"/>
        <c:axId val="1143279343"/>
      </c:barChart>
      <c:catAx>
        <c:axId val="11432805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3279343"/>
        <c:crosses val="autoZero"/>
        <c:auto val="1"/>
        <c:lblAlgn val="ctr"/>
        <c:lblOffset val="100"/>
        <c:noMultiLvlLbl val="0"/>
      </c:catAx>
      <c:valAx>
        <c:axId val="114327934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>
                    <a:solidFill>
                      <a:schemeClr val="tx1"/>
                    </a:solidFill>
                  </a:rPr>
                  <a:t>Počet praktických lékařů pro děti a dorost </a:t>
                </a:r>
              </a:p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cs-CZ" dirty="0">
                    <a:solidFill>
                      <a:schemeClr val="tx1"/>
                    </a:solidFill>
                  </a:rPr>
                  <a:t>na 100 000 obyvatel</a:t>
                </a:r>
              </a:p>
            </c:rich>
          </c:tx>
          <c:layout>
            <c:manualLayout>
              <c:xMode val="edge"/>
              <c:yMode val="edge"/>
              <c:x val="7.1157263350087154E-3"/>
              <c:y val="1.40480724633727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3280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muži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6"/>
            <c:spPr>
              <a:solidFill>
                <a:srgbClr val="00B0F0"/>
              </a:solidFill>
              <a:ln>
                <a:noFill/>
              </a:ln>
            </c:spPr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0-7F8D-4DEC-BD11-5803C22BF8A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1-7F8D-4DEC-BD11-5803C22BF8A4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2-7F8D-4DEC-BD11-5803C22BF8A4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3-7F8D-4DEC-BD11-5803C22BF8A4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4-7F8D-4DEC-BD11-5803C22BF8A4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6-7F8D-4DEC-BD11-5803C22BF8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List1!$B$1:$N$1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List1!$B$2:$N$2</c:f>
              <c:numCache>
                <c:formatCode>General</c:formatCode>
                <c:ptCount val="13"/>
                <c:pt idx="0">
                  <c:v>21</c:v>
                </c:pt>
                <c:pt idx="1">
                  <c:v>17</c:v>
                </c:pt>
                <c:pt idx="2">
                  <c:v>24</c:v>
                </c:pt>
                <c:pt idx="3">
                  <c:v>15</c:v>
                </c:pt>
                <c:pt idx="4">
                  <c:v>16</c:v>
                </c:pt>
                <c:pt idx="5">
                  <c:v>19</c:v>
                </c:pt>
                <c:pt idx="6">
                  <c:v>11</c:v>
                </c:pt>
                <c:pt idx="7">
                  <c:v>17</c:v>
                </c:pt>
                <c:pt idx="8">
                  <c:v>11</c:v>
                </c:pt>
                <c:pt idx="9">
                  <c:v>14</c:v>
                </c:pt>
                <c:pt idx="10">
                  <c:v>20</c:v>
                </c:pt>
                <c:pt idx="11">
                  <c:v>25</c:v>
                </c:pt>
                <c:pt idx="1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F8D-4DEC-BD11-5803C22BF8A4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ženy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ymbol val="diamond"/>
            <c:size val="6"/>
            <c:spPr>
              <a:solidFill>
                <a:srgbClr val="FF99FF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List1!$B$1:$N$1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List1!$B$3:$N$3</c:f>
              <c:numCache>
                <c:formatCode>General</c:formatCode>
                <c:ptCount val="13"/>
                <c:pt idx="0">
                  <c:v>72</c:v>
                </c:pt>
                <c:pt idx="1">
                  <c:v>67</c:v>
                </c:pt>
                <c:pt idx="2">
                  <c:v>70</c:v>
                </c:pt>
                <c:pt idx="3">
                  <c:v>95</c:v>
                </c:pt>
                <c:pt idx="4">
                  <c:v>97</c:v>
                </c:pt>
                <c:pt idx="5">
                  <c:v>87</c:v>
                </c:pt>
                <c:pt idx="6">
                  <c:v>79</c:v>
                </c:pt>
                <c:pt idx="7">
                  <c:v>70</c:v>
                </c:pt>
                <c:pt idx="8">
                  <c:v>82</c:v>
                </c:pt>
                <c:pt idx="9">
                  <c:v>81</c:v>
                </c:pt>
                <c:pt idx="10">
                  <c:v>85</c:v>
                </c:pt>
                <c:pt idx="11">
                  <c:v>73</c:v>
                </c:pt>
                <c:pt idx="12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F8D-4DEC-BD11-5803C22BF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871232"/>
        <c:axId val="59879808"/>
      </c:lineChart>
      <c:catAx>
        <c:axId val="5987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cs-CZ"/>
          </a:p>
        </c:txPr>
        <c:crossAx val="59879808"/>
        <c:crosses val="autoZero"/>
        <c:auto val="1"/>
        <c:lblAlgn val="ctr"/>
        <c:lblOffset val="100"/>
        <c:tickLblSkip val="1"/>
        <c:noMultiLvlLbl val="0"/>
      </c:catAx>
      <c:valAx>
        <c:axId val="598798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9871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%</a:t>
            </a:r>
            <a:r>
              <a:rPr lang="en-US" b="1" baseline="0" dirty="0">
                <a:solidFill>
                  <a:schemeClr val="tx1"/>
                </a:solidFill>
              </a:rPr>
              <a:t> kapitac</a:t>
            </a:r>
            <a:r>
              <a:rPr lang="cs-CZ" b="1" baseline="0" dirty="0">
                <a:solidFill>
                  <a:schemeClr val="tx1"/>
                </a:solidFill>
              </a:rPr>
              <a:t>í v roce 2022</a:t>
            </a:r>
            <a:endParaRPr lang="cs-CZ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4662039703136414E-2"/>
          <c:y val="0.11003869302653602"/>
          <c:w val="0.87399782363191703"/>
          <c:h val="0.56871023380061558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explosion val="47"/>
          <c:dPt>
            <c:idx val="0"/>
            <c:bubble3D val="0"/>
            <c:explosion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70-47FF-8D71-9697057F7844}"/>
              </c:ext>
            </c:extLst>
          </c:dPt>
          <c:dPt>
            <c:idx val="1"/>
            <c:bubble3D val="0"/>
            <c:explosion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70-47FF-8D71-9697057F7844}"/>
              </c:ext>
            </c:extLst>
          </c:dPt>
          <c:dPt>
            <c:idx val="2"/>
            <c:bubble3D val="0"/>
            <c:explosion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70-47FF-8D71-9697057F7844}"/>
              </c:ext>
            </c:extLst>
          </c:dPt>
          <c:dPt>
            <c:idx val="3"/>
            <c:bubble3D val="0"/>
            <c:explosion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70-47FF-8D71-9697057F78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282572C-1CC4-5144-B305-A6CEC64BDD0C}" type="CELLRANGE">
                      <a:rPr lang="en-US" dirty="0"/>
                      <a:pPr/>
                      <a:t>[OBLAST BUNĚK]</a:t>
                    </a:fld>
                    <a:endParaRPr lang="cs-CZ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A70-47FF-8D71-9697057F78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B5E182-F866-CB4D-95C5-50021AF5C6A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A70-47FF-8D71-9697057F784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08943EF-5548-9C49-B340-ED8855CD4D8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A70-47FF-8D71-9697057F7844}"/>
                </c:ext>
              </c:extLst>
            </c:dLbl>
            <c:dLbl>
              <c:idx val="3"/>
              <c:layout>
                <c:manualLayout>
                  <c:x val="-1.9071266706055688E-4"/>
                  <c:y val="1.3797956788149409E-2"/>
                </c:manualLayout>
              </c:layout>
              <c:tx>
                <c:rich>
                  <a:bodyPr/>
                  <a:lstStyle/>
                  <a:p>
                    <a:fld id="{39161444-A309-2240-BFE5-40D127679E14}" type="CELLRANGE">
                      <a:rPr lang="en-US" dirty="0"/>
                      <a:pPr/>
                      <a:t>[OBLAST BUNĚK]</a:t>
                    </a:fld>
                    <a:endParaRPr lang="cs-CZ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AA70-47FF-8D71-9697057F7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List1!$A$2:$A$5</c:f>
              <c:strCache>
                <c:ptCount val="4"/>
                <c:pt idx="0">
                  <c:v>Praktik by mohl mít volnou kapacitu</c:v>
                </c:pt>
                <c:pt idx="1">
                  <c:v>Praktik má průměrně zaplněnou kapacitu</c:v>
                </c:pt>
                <c:pt idx="2">
                  <c:v>Praktik zřejmě nebude mít volnou kapacitu</c:v>
                </c:pt>
                <c:pt idx="3">
                  <c:v>Kapitace PLDD nebyla vykázána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94396</c:v>
                </c:pt>
                <c:pt idx="1">
                  <c:v>1293708</c:v>
                </c:pt>
                <c:pt idx="2">
                  <c:v>646004</c:v>
                </c:pt>
                <c:pt idx="3">
                  <c:v>273389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List1!$C$2:$C$5</c15:f>
                <c15:dlblRangeCache>
                  <c:ptCount val="4"/>
                  <c:pt idx="0">
                    <c:v>4,09%</c:v>
                  </c:pt>
                  <c:pt idx="1">
                    <c:v>56,07%</c:v>
                  </c:pt>
                  <c:pt idx="2">
                    <c:v>28,00%</c:v>
                  </c:pt>
                  <c:pt idx="3">
                    <c:v>11,85%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AA70-47FF-8D71-9697057F784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A70-47FF-8D71-9697057F78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A70-47FF-8D71-9697057F78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A70-47FF-8D71-9697057F78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A70-47FF-8D71-9697057F7844}"/>
              </c:ext>
            </c:extLst>
          </c:dPt>
          <c:cat>
            <c:strRef>
              <c:f>List1!$A$2:$A$5</c:f>
              <c:strCache>
                <c:ptCount val="4"/>
                <c:pt idx="0">
                  <c:v>Praktik by mohl mít volnou kapacitu</c:v>
                </c:pt>
                <c:pt idx="1">
                  <c:v>Praktik má průměrně zaplněnou kapacitu</c:v>
                </c:pt>
                <c:pt idx="2">
                  <c:v>Praktik zřejmě nebude mít volnou kapacitu</c:v>
                </c:pt>
                <c:pt idx="3">
                  <c:v>Kapitace PLDD nebyla vykázána</c:v>
                </c:pt>
              </c:strCache>
            </c:strRef>
          </c:cat>
          <c:val>
            <c:numRef>
              <c:f>List1!$C$2:$C$5</c:f>
              <c:numCache>
                <c:formatCode>0.00%</c:formatCode>
                <c:ptCount val="4"/>
                <c:pt idx="0">
                  <c:v>4.0908395547209812E-2</c:v>
                </c:pt>
                <c:pt idx="1">
                  <c:v>0.56065425003802827</c:v>
                </c:pt>
                <c:pt idx="2">
                  <c:v>0.27995876050976448</c:v>
                </c:pt>
                <c:pt idx="3">
                  <c:v>0.11847859390499749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A70-47FF-8D71-9697057F7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92466725002306"/>
          <c:y val="0.61866398612323958"/>
          <c:w val="0.87713274100222627"/>
          <c:h val="0.36737128672498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Samostatná ordinace praktického lékaře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04E-4FD9-9948-577841CBA82A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E0-4802-8024-6D1AAE8B2C06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E0-4802-8024-6D1AAE8B2C06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D41-402E-BD9C-2B457FFB99EC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E0-4802-8024-6D1AAE8B2C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Středočeský kraj</c:v>
                </c:pt>
                <c:pt idx="1">
                  <c:v>Plzeňský kraj</c:v>
                </c:pt>
                <c:pt idx="2">
                  <c:v>Vysočina</c:v>
                </c:pt>
                <c:pt idx="3">
                  <c:v>Pardubický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Moravskoslezský kraj</c:v>
                </c:pt>
                <c:pt idx="7">
                  <c:v>Zlínský kraj</c:v>
                </c:pt>
                <c:pt idx="8">
                  <c:v>ČR</c:v>
                </c:pt>
                <c:pt idx="9">
                  <c:v>Jihomoravský kraj</c:v>
                </c:pt>
                <c:pt idx="10">
                  <c:v>Jihočeský kraj</c:v>
                </c:pt>
                <c:pt idx="11">
                  <c:v>Olomoucký kraj</c:v>
                </c:pt>
                <c:pt idx="12">
                  <c:v>Liberecký kraj</c:v>
                </c:pt>
                <c:pt idx="13">
                  <c:v>Královéhradecký kraj</c:v>
                </c:pt>
                <c:pt idx="14">
                  <c:v>Hlavní město Praha</c:v>
                </c:pt>
              </c:strCache>
            </c:strRef>
          </c:cat>
          <c:val>
            <c:numRef>
              <c:f>Sheet1!$B$2:$B$16</c:f>
              <c:numCache>
                <c:formatCode>0.0</c:formatCode>
                <c:ptCount val="15"/>
                <c:pt idx="0">
                  <c:v>1623.9763354001934</c:v>
                </c:pt>
                <c:pt idx="1">
                  <c:v>1517.6509386098428</c:v>
                </c:pt>
                <c:pt idx="2">
                  <c:v>1506.4376799670918</c:v>
                </c:pt>
                <c:pt idx="3">
                  <c:v>1484.5241792056008</c:v>
                </c:pt>
                <c:pt idx="4">
                  <c:v>1471.7070707070707</c:v>
                </c:pt>
                <c:pt idx="5">
                  <c:v>1469.9285092175933</c:v>
                </c:pt>
                <c:pt idx="6">
                  <c:v>1436.7678722632152</c:v>
                </c:pt>
                <c:pt idx="7">
                  <c:v>1434.3568156493748</c:v>
                </c:pt>
                <c:pt idx="8">
                  <c:v>1423.9389796682708</c:v>
                </c:pt>
                <c:pt idx="9">
                  <c:v>1414.0341646497598</c:v>
                </c:pt>
                <c:pt idx="10">
                  <c:v>1362.9981741484605</c:v>
                </c:pt>
                <c:pt idx="11">
                  <c:v>1341.0475886298309</c:v>
                </c:pt>
                <c:pt idx="12">
                  <c:v>1333.4427501417445</c:v>
                </c:pt>
                <c:pt idx="13">
                  <c:v>1317.4838509760923</c:v>
                </c:pt>
                <c:pt idx="14">
                  <c:v>1271.4846161883863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E0-4802-8024-6D1AAE8B2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64141328"/>
        <c:axId val="864140936"/>
      </c:barChart>
      <c:catAx>
        <c:axId val="864141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64140936"/>
        <c:crosses val="autoZero"/>
        <c:auto val="1"/>
        <c:lblAlgn val="ctr"/>
        <c:lblOffset val="100"/>
        <c:noMultiLvlLbl val="0"/>
      </c:catAx>
      <c:valAx>
        <c:axId val="864140936"/>
        <c:scaling>
          <c:orientation val="minMax"/>
        </c:scaling>
        <c:delete val="0"/>
        <c:axPos val="t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6414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Samostatná ordinace praktického lékaře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B0-403F-8B5F-18F62020534B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B0-403F-8B5F-18F62020534B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B0-403F-8B5F-18F62020534B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B0-403F-8B5F-18F62020534B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6B0-403F-8B5F-18F6202053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Ústecký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Moravskoslezský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Jihomoravský kraj</c:v>
                </c:pt>
                <c:pt idx="10">
                  <c:v>Jihočeský kraj</c:v>
                </c:pt>
                <c:pt idx="11">
                  <c:v>Královéhradecký kraj</c:v>
                </c:pt>
                <c:pt idx="12">
                  <c:v>Zlínský kraj</c:v>
                </c:pt>
                <c:pt idx="13">
                  <c:v>Vysočina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0</c:formatCode>
                <c:ptCount val="15"/>
                <c:pt idx="0">
                  <c:v>1683.6855345911949</c:v>
                </c:pt>
                <c:pt idx="1">
                  <c:v>1614.6990950226245</c:v>
                </c:pt>
                <c:pt idx="2">
                  <c:v>1551.9291187739464</c:v>
                </c:pt>
                <c:pt idx="3">
                  <c:v>1503.1608040201006</c:v>
                </c:pt>
                <c:pt idx="4">
                  <c:v>1494.3487179487179</c:v>
                </c:pt>
                <c:pt idx="5">
                  <c:v>1475.4981366459626</c:v>
                </c:pt>
                <c:pt idx="6">
                  <c:v>1468.8771331058022</c:v>
                </c:pt>
                <c:pt idx="7">
                  <c:v>1440.7205479452055</c:v>
                </c:pt>
                <c:pt idx="8">
                  <c:v>1436.8167202572347</c:v>
                </c:pt>
                <c:pt idx="9">
                  <c:v>1424.4770318021201</c:v>
                </c:pt>
                <c:pt idx="10">
                  <c:v>1370.1582278481012</c:v>
                </c:pt>
                <c:pt idx="11">
                  <c:v>1364.7506172839505</c:v>
                </c:pt>
                <c:pt idx="12">
                  <c:v>1319.5102505694761</c:v>
                </c:pt>
                <c:pt idx="13">
                  <c:v>1317.9974293059126</c:v>
                </c:pt>
                <c:pt idx="14">
                  <c:v>1274.9453441295548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B0-403F-8B5F-18F620205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64141328"/>
        <c:axId val="864140936"/>
      </c:barChart>
      <c:catAx>
        <c:axId val="864141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64140936"/>
        <c:crosses val="autoZero"/>
        <c:auto val="1"/>
        <c:lblAlgn val="ctr"/>
        <c:lblOffset val="100"/>
        <c:noMultiLvlLbl val="0"/>
      </c:catAx>
      <c:valAx>
        <c:axId val="864140936"/>
        <c:scaling>
          <c:orientation val="minMax"/>
        </c:scaling>
        <c:delete val="0"/>
        <c:axPos val="t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6414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72041650353186E-2"/>
          <c:y val="3.2390254549422966E-2"/>
          <c:w val="0.90331088055397146"/>
          <c:h val="0.72128338744441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C30-4883-963B-FF5B21686DF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List1!$A$2:$A$32</c:f>
              <c:strCache>
                <c:ptCount val="31"/>
                <c:pt idx="0">
                  <c:v>Portugalsko</c:v>
                </c:pt>
                <c:pt idx="1">
                  <c:v>Irsko</c:v>
                </c:pt>
                <c:pt idx="2">
                  <c:v>Nizozemsko</c:v>
                </c:pt>
                <c:pt idx="3">
                  <c:v>Rakousko</c:v>
                </c:pt>
                <c:pt idx="4">
                  <c:v>Francie</c:v>
                </c:pt>
                <c:pt idx="5">
                  <c:v>Lichtenštejnsko</c:v>
                </c:pt>
                <c:pt idx="6">
                  <c:v>Belgie</c:v>
                </c:pt>
                <c:pt idx="7">
                  <c:v>Švýcarsko</c:v>
                </c:pt>
                <c:pt idx="8">
                  <c:v>Německo</c:v>
                </c:pt>
                <c:pt idx="9">
                  <c:v>Norsko</c:v>
                </c:pt>
                <c:pt idx="10">
                  <c:v>Litva</c:v>
                </c:pt>
                <c:pt idx="11">
                  <c:v>Kypr*</c:v>
                </c:pt>
                <c:pt idx="12">
                  <c:v>Severní Makedonie</c:v>
                </c:pt>
                <c:pt idx="13">
                  <c:v>Španělsko</c:v>
                </c:pt>
                <c:pt idx="14">
                  <c:v>Itálie</c:v>
                </c:pt>
                <c:pt idx="15">
                  <c:v>Srbsko</c:v>
                </c:pt>
                <c:pt idx="16">
                  <c:v>Estonsko</c:v>
                </c:pt>
                <c:pt idx="17">
                  <c:v>Malta</c:v>
                </c:pt>
                <c:pt idx="18">
                  <c:v>Dánsko*</c:v>
                </c:pt>
                <c:pt idx="19">
                  <c:v>Rumunsko</c:v>
                </c:pt>
                <c:pt idx="20">
                  <c:v>Chorvastko</c:v>
                </c:pt>
                <c:pt idx="21">
                  <c:v>Lotyšsko</c:v>
                </c:pt>
                <c:pt idx="22">
                  <c:v>Slovinsko</c:v>
                </c:pt>
                <c:pt idx="23">
                  <c:v>Turecko</c:v>
                </c:pt>
                <c:pt idx="24">
                  <c:v>Česká Republika</c:v>
                </c:pt>
                <c:pt idx="25">
                  <c:v>Maďarsko</c:v>
                </c:pt>
                <c:pt idx="26">
                  <c:v>Švédsko*</c:v>
                </c:pt>
                <c:pt idx="27">
                  <c:v>Bulharsko</c:v>
                </c:pt>
                <c:pt idx="28">
                  <c:v>Island*</c:v>
                </c:pt>
                <c:pt idx="29">
                  <c:v>Černá Hora</c:v>
                </c:pt>
                <c:pt idx="30">
                  <c:v>Řecko*</c:v>
                </c:pt>
              </c:strCache>
            </c:strRef>
          </c:cat>
          <c:val>
            <c:numRef>
              <c:f>List1!$B$2:$B$32</c:f>
              <c:numCache>
                <c:formatCode>General</c:formatCode>
                <c:ptCount val="31"/>
                <c:pt idx="0">
                  <c:v>292.3</c:v>
                </c:pt>
                <c:pt idx="1">
                  <c:v>187.74</c:v>
                </c:pt>
                <c:pt idx="2">
                  <c:v>177.95</c:v>
                </c:pt>
                <c:pt idx="3">
                  <c:v>148.93</c:v>
                </c:pt>
                <c:pt idx="4">
                  <c:v>139.52000000000001</c:v>
                </c:pt>
                <c:pt idx="5">
                  <c:v>128.53</c:v>
                </c:pt>
                <c:pt idx="6">
                  <c:v>118.65</c:v>
                </c:pt>
                <c:pt idx="7">
                  <c:v>114.03</c:v>
                </c:pt>
                <c:pt idx="8">
                  <c:v>102.78</c:v>
                </c:pt>
                <c:pt idx="9">
                  <c:v>98.71</c:v>
                </c:pt>
                <c:pt idx="10">
                  <c:v>97.61</c:v>
                </c:pt>
                <c:pt idx="11">
                  <c:v>95.47</c:v>
                </c:pt>
                <c:pt idx="12">
                  <c:v>91.77</c:v>
                </c:pt>
                <c:pt idx="13">
                  <c:v>91.42</c:v>
                </c:pt>
                <c:pt idx="14">
                  <c:v>84.7</c:v>
                </c:pt>
                <c:pt idx="15">
                  <c:v>81.69</c:v>
                </c:pt>
                <c:pt idx="16">
                  <c:v>81.53</c:v>
                </c:pt>
                <c:pt idx="17">
                  <c:v>80.53</c:v>
                </c:pt>
                <c:pt idx="18">
                  <c:v>79.819999999999993</c:v>
                </c:pt>
                <c:pt idx="19">
                  <c:v>78.62</c:v>
                </c:pt>
                <c:pt idx="20">
                  <c:v>77.11</c:v>
                </c:pt>
                <c:pt idx="21">
                  <c:v>74.510000000000005</c:v>
                </c:pt>
                <c:pt idx="22">
                  <c:v>68.97</c:v>
                </c:pt>
                <c:pt idx="23">
                  <c:v>67.290000000000006</c:v>
                </c:pt>
                <c:pt idx="24">
                  <c:v>66.48</c:v>
                </c:pt>
                <c:pt idx="25">
                  <c:v>66.03</c:v>
                </c:pt>
                <c:pt idx="26">
                  <c:v>62.07</c:v>
                </c:pt>
                <c:pt idx="27">
                  <c:v>60.2</c:v>
                </c:pt>
                <c:pt idx="28">
                  <c:v>59.63</c:v>
                </c:pt>
                <c:pt idx="29">
                  <c:v>50.86</c:v>
                </c:pt>
                <c:pt idx="30">
                  <c:v>44.14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1-4353-BBC4-6B40C8F318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3280591"/>
        <c:axId val="1143279343"/>
      </c:barChart>
      <c:catAx>
        <c:axId val="11432805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3279343"/>
        <c:crosses val="autoZero"/>
        <c:auto val="1"/>
        <c:lblAlgn val="ctr"/>
        <c:lblOffset val="100"/>
        <c:noMultiLvlLbl val="0"/>
      </c:catAx>
      <c:valAx>
        <c:axId val="114327934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>
                    <a:solidFill>
                      <a:schemeClr val="tx1"/>
                    </a:solidFill>
                  </a:rPr>
                  <a:t>Počet praktických lékařů na 100 000 obyvatel</a:t>
                </a:r>
              </a:p>
            </c:rich>
          </c:tx>
          <c:layout>
            <c:manualLayout>
              <c:xMode val="edge"/>
              <c:yMode val="edge"/>
              <c:x val="1.6000873822772616E-2"/>
              <c:y val="1.40480724633727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3280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7CE-4C38-BCAE-62AD60025E67}"/>
              </c:ext>
            </c:extLst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7CE-4C38-BCAE-62AD60025E67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57CE-4C38-BCAE-62AD60025E67}"/>
              </c:ext>
            </c:extLst>
          </c:dPt>
          <c:cat>
            <c:strRef>
              <c:f>List1!$A$2:$A$10</c:f>
              <c:strCache>
                <c:ptCount val="9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 a více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460</c:v>
                </c:pt>
                <c:pt idx="1">
                  <c:v>655</c:v>
                </c:pt>
                <c:pt idx="2">
                  <c:v>703</c:v>
                </c:pt>
                <c:pt idx="3">
                  <c:v>648</c:v>
                </c:pt>
                <c:pt idx="4">
                  <c:v>747</c:v>
                </c:pt>
                <c:pt idx="5">
                  <c:v>643</c:v>
                </c:pt>
                <c:pt idx="6">
                  <c:v>783</c:v>
                </c:pt>
                <c:pt idx="7">
                  <c:v>1058</c:v>
                </c:pt>
                <c:pt idx="8">
                  <c:v>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7CE-4C38-BCAE-62AD60025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6452096"/>
        <c:axId val="46471040"/>
      </c:barChart>
      <c:catAx>
        <c:axId val="4645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cs-CZ"/>
          </a:p>
        </c:txPr>
        <c:crossAx val="46471040"/>
        <c:crosses val="autoZero"/>
        <c:auto val="1"/>
        <c:lblAlgn val="ctr"/>
        <c:lblOffset val="100"/>
        <c:tickLblSkip val="1"/>
        <c:noMultiLvlLbl val="0"/>
      </c:catAx>
      <c:valAx>
        <c:axId val="464710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645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8BB-455D-8A0B-B59E9956B44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BB-455D-8A0B-B59E9956B44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8BB-455D-8A0B-B59E9956B44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BB-455D-8A0B-B59E9956B44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8BB-455D-8A0B-B59E9956B44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8BB-455D-8A0B-B59E9956B44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8BB-455D-8A0B-B59E9956B44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8BB-455D-8A0B-B59E9956B4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 a více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155</c:v>
                </c:pt>
                <c:pt idx="1">
                  <c:v>170</c:v>
                </c:pt>
                <c:pt idx="2">
                  <c:v>178</c:v>
                </c:pt>
                <c:pt idx="3">
                  <c:v>204</c:v>
                </c:pt>
                <c:pt idx="4">
                  <c:v>240</c:v>
                </c:pt>
                <c:pt idx="5">
                  <c:v>263</c:v>
                </c:pt>
                <c:pt idx="6">
                  <c:v>312</c:v>
                </c:pt>
                <c:pt idx="7">
                  <c:v>413</c:v>
                </c:pt>
                <c:pt idx="8">
                  <c:v>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BB-455D-8A0B-B59E9956B44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 a více</c:v>
                </c:pt>
              </c:strCache>
            </c:strRef>
          </c:cat>
          <c:val>
            <c:numRef>
              <c:f>List1!$C$2:$C$10</c:f>
              <c:numCache>
                <c:formatCode>General</c:formatCode>
                <c:ptCount val="9"/>
                <c:pt idx="0">
                  <c:v>305</c:v>
                </c:pt>
                <c:pt idx="1">
                  <c:v>485</c:v>
                </c:pt>
                <c:pt idx="2">
                  <c:v>525</c:v>
                </c:pt>
                <c:pt idx="3">
                  <c:v>444</c:v>
                </c:pt>
                <c:pt idx="4">
                  <c:v>507</c:v>
                </c:pt>
                <c:pt idx="5">
                  <c:v>380</c:v>
                </c:pt>
                <c:pt idx="6">
                  <c:v>471</c:v>
                </c:pt>
                <c:pt idx="7">
                  <c:v>645</c:v>
                </c:pt>
                <c:pt idx="8">
                  <c:v>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BB-455D-8A0B-B59E9956B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71256704"/>
        <c:axId val="71561984"/>
      </c:barChart>
      <c:catAx>
        <c:axId val="7125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cs-CZ"/>
          </a:p>
        </c:txPr>
        <c:crossAx val="71561984"/>
        <c:crosses val="autoZero"/>
        <c:auto val="1"/>
        <c:lblAlgn val="ctr"/>
        <c:lblOffset val="100"/>
        <c:noMultiLvlLbl val="0"/>
      </c:catAx>
      <c:valAx>
        <c:axId val="71561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125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E4-44E0-B4A3-F3B9C44E792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E4-44E0-B4A3-F3B9C44E792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E4-44E0-B4A3-F3B9C44E792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E4-44E0-B4A3-F3B9C44E792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E4-44E0-B4A3-F3B9C44E7925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8E4-44E0-B4A3-F3B9C44E7925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8E4-44E0-B4A3-F3B9C44E7925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8E4-44E0-B4A3-F3B9C44E7925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8E4-44E0-B4A3-F3B9C44E7925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8E4-44E0-B4A3-F3B9C44E7925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8E4-44E0-B4A3-F3B9C44E7925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8E4-44E0-B4A3-F3B9C44E7925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8E4-44E0-B4A3-F3B9C44E7925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8E4-44E0-B4A3-F3B9C44E7925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8E4-44E0-B4A3-F3B9C44E7925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8E4-44E0-B4A3-F3B9C44E7925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8E4-44E0-B4A3-F3B9C44E7925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C8E4-44E0-B4A3-F3B9C44E7925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C8E4-44E0-B4A3-F3B9C44E7925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C8E4-44E0-B4A3-F3B9C44E79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Hlavní město Praha  </c:v>
                </c:pt>
                <c:pt idx="1">
                  <c:v>Plzeňský kraj       </c:v>
                </c:pt>
                <c:pt idx="2">
                  <c:v>Moravskoslezský kraj</c:v>
                </c:pt>
                <c:pt idx="3">
                  <c:v>Královéhradecký kraj</c:v>
                </c:pt>
                <c:pt idx="4">
                  <c:v>Pardubický kraj     </c:v>
                </c:pt>
                <c:pt idx="5">
                  <c:v>Jihomoravský kraj   </c:v>
                </c:pt>
                <c:pt idx="6">
                  <c:v>Kraj Vysočina       </c:v>
                </c:pt>
                <c:pt idx="7">
                  <c:v>Liberecký kraj      </c:v>
                </c:pt>
                <c:pt idx="8">
                  <c:v>Zlínský kraj        </c:v>
                </c:pt>
                <c:pt idx="9">
                  <c:v>Jihočeský kraj      </c:v>
                </c:pt>
                <c:pt idx="10">
                  <c:v>Karlovarský kraj    </c:v>
                </c:pt>
                <c:pt idx="11">
                  <c:v>Olomoucký kraj      </c:v>
                </c:pt>
                <c:pt idx="12">
                  <c:v>Ústecký kraj        </c:v>
                </c:pt>
                <c:pt idx="13">
                  <c:v>Středočeský kraj    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-2</c:v>
                </c:pt>
                <c:pt idx="8">
                  <c:v>-2</c:v>
                </c:pt>
                <c:pt idx="9">
                  <c:v>-4</c:v>
                </c:pt>
                <c:pt idx="10">
                  <c:v>-4</c:v>
                </c:pt>
                <c:pt idx="11">
                  <c:v>-6</c:v>
                </c:pt>
                <c:pt idx="12">
                  <c:v>-13</c:v>
                </c:pt>
                <c:pt idx="13">
                  <c:v>-18</c:v>
                </c:pt>
                <c:pt idx="15">
                  <c:v>-25</c:v>
                </c:pt>
                <c:pt idx="16">
                  <c:v>-4</c:v>
                </c:pt>
                <c:pt idx="17">
                  <c:v>2</c:v>
                </c:pt>
                <c:pt idx="18">
                  <c:v>-9</c:v>
                </c:pt>
                <c:pt idx="19">
                  <c:v>-1</c:v>
                </c:pt>
                <c:pt idx="2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C8E4-44E0-B4A3-F3B9C44E79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Hlavní město Praha  </c:v>
                </c:pt>
                <c:pt idx="1">
                  <c:v>Plzeňský kraj       </c:v>
                </c:pt>
                <c:pt idx="2">
                  <c:v>Moravskoslezský kraj</c:v>
                </c:pt>
                <c:pt idx="3">
                  <c:v>Královéhradecký kraj</c:v>
                </c:pt>
                <c:pt idx="4">
                  <c:v>Pardubický kraj     </c:v>
                </c:pt>
                <c:pt idx="5">
                  <c:v>Jihomoravský kraj   </c:v>
                </c:pt>
                <c:pt idx="6">
                  <c:v>Kraj Vysočina       </c:v>
                </c:pt>
                <c:pt idx="7">
                  <c:v>Liberecký kraj      </c:v>
                </c:pt>
                <c:pt idx="8">
                  <c:v>Zlínský kraj        </c:v>
                </c:pt>
                <c:pt idx="9">
                  <c:v>Jihočeský kraj      </c:v>
                </c:pt>
                <c:pt idx="10">
                  <c:v>Karlovarský kraj    </c:v>
                </c:pt>
                <c:pt idx="11">
                  <c:v>Olomoucký kraj      </c:v>
                </c:pt>
                <c:pt idx="12">
                  <c:v>Ústecký kraj        </c:v>
                </c:pt>
                <c:pt idx="13">
                  <c:v>Středočeský kraj    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29-C8E4-44E0-B4A3-F3B9C44E79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Hlavní město Praha  </c:v>
                </c:pt>
                <c:pt idx="1">
                  <c:v>Plzeňský kraj       </c:v>
                </c:pt>
                <c:pt idx="2">
                  <c:v>Moravskoslezský kraj</c:v>
                </c:pt>
                <c:pt idx="3">
                  <c:v>Královéhradecký kraj</c:v>
                </c:pt>
                <c:pt idx="4">
                  <c:v>Pardubický kraj     </c:v>
                </c:pt>
                <c:pt idx="5">
                  <c:v>Jihomoravský kraj   </c:v>
                </c:pt>
                <c:pt idx="6">
                  <c:v>Kraj Vysočina       </c:v>
                </c:pt>
                <c:pt idx="7">
                  <c:v>Liberecký kraj      </c:v>
                </c:pt>
                <c:pt idx="8">
                  <c:v>Zlínský kraj        </c:v>
                </c:pt>
                <c:pt idx="9">
                  <c:v>Jihočeský kraj      </c:v>
                </c:pt>
                <c:pt idx="10">
                  <c:v>Karlovarský kraj    </c:v>
                </c:pt>
                <c:pt idx="11">
                  <c:v>Olomoucký kraj      </c:v>
                </c:pt>
                <c:pt idx="12">
                  <c:v>Ústecký kraj        </c:v>
                </c:pt>
                <c:pt idx="13">
                  <c:v>Středočeský kraj    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2A-C8E4-44E0-B4A3-F3B9C44E79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11669192"/>
        <c:axId val="411666448"/>
      </c:barChart>
      <c:catAx>
        <c:axId val="411669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666448"/>
        <c:crosses val="autoZero"/>
        <c:auto val="1"/>
        <c:lblAlgn val="ctr"/>
        <c:lblOffset val="100"/>
        <c:noMultiLvlLbl val="0"/>
      </c:catAx>
      <c:valAx>
        <c:axId val="41166644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669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FD-46B9-BC8C-F8C0FDB6EC1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FD-46B9-BC8C-F8C0FDB6EC1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FD-46B9-BC8C-F8C0FDB6EC1F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FD-46B9-BC8C-F8C0FDB6EC1F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9FD-46B9-BC8C-F8C0FDB6EC1F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9FD-46B9-BC8C-F8C0FDB6EC1F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9FD-46B9-BC8C-F8C0FDB6EC1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9FD-46B9-BC8C-F8C0FDB6EC1F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9FD-46B9-BC8C-F8C0FDB6EC1F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9FD-46B9-BC8C-F8C0FDB6EC1F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9FD-46B9-BC8C-F8C0FDB6EC1F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9FD-46B9-BC8C-F8C0FDB6EC1F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9FD-46B9-BC8C-F8C0FDB6EC1F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9FD-46B9-BC8C-F8C0FDB6EC1F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9FD-46B9-BC8C-F8C0FDB6EC1F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9FD-46B9-BC8C-F8C0FDB6EC1F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9FD-46B9-BC8C-F8C0FDB6EC1F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9FD-46B9-BC8C-F8C0FDB6EC1F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9FD-46B9-BC8C-F8C0FDB6EC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Hlavní město Praha</c:v>
                </c:pt>
                <c:pt idx="1">
                  <c:v>Liberecký kraj</c:v>
                </c:pt>
                <c:pt idx="2">
                  <c:v>Středočeský kraj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Karlovarský kraj</c:v>
                </c:pt>
                <c:pt idx="6">
                  <c:v>Olomoucký kraj</c:v>
                </c:pt>
                <c:pt idx="7">
                  <c:v>Plzeňský kraj</c:v>
                </c:pt>
                <c:pt idx="8">
                  <c:v>Královéhradecký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Kraj Vysočina</c:v>
                </c:pt>
                <c:pt idx="12">
                  <c:v>Jihomoravský kraj</c:v>
                </c:pt>
                <c:pt idx="13">
                  <c:v>Moravskoslezský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10</c:v>
                </c:pt>
                <c:pt idx="1">
                  <c:v>7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-1</c:v>
                </c:pt>
                <c:pt idx="6">
                  <c:v>-2</c:v>
                </c:pt>
                <c:pt idx="7">
                  <c:v>-2</c:v>
                </c:pt>
                <c:pt idx="8">
                  <c:v>-3</c:v>
                </c:pt>
                <c:pt idx="9">
                  <c:v>-3</c:v>
                </c:pt>
                <c:pt idx="10">
                  <c:v>-3</c:v>
                </c:pt>
                <c:pt idx="11">
                  <c:v>-4</c:v>
                </c:pt>
                <c:pt idx="12">
                  <c:v>-9</c:v>
                </c:pt>
                <c:pt idx="13">
                  <c:v>-18</c:v>
                </c:pt>
                <c:pt idx="15">
                  <c:v>-19</c:v>
                </c:pt>
                <c:pt idx="16">
                  <c:v>-3</c:v>
                </c:pt>
                <c:pt idx="17">
                  <c:v>3</c:v>
                </c:pt>
                <c:pt idx="18">
                  <c:v>-2</c:v>
                </c:pt>
                <c:pt idx="19">
                  <c:v>-4</c:v>
                </c:pt>
                <c:pt idx="2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49FD-46B9-BC8C-F8C0FDB6EC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Hlavní město Praha</c:v>
                </c:pt>
                <c:pt idx="1">
                  <c:v>Liberecký kraj</c:v>
                </c:pt>
                <c:pt idx="2">
                  <c:v>Středočeský kraj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Karlovarský kraj</c:v>
                </c:pt>
                <c:pt idx="6">
                  <c:v>Olomoucký kraj</c:v>
                </c:pt>
                <c:pt idx="7">
                  <c:v>Plzeňský kraj</c:v>
                </c:pt>
                <c:pt idx="8">
                  <c:v>Královéhradecký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Kraj Vysočina</c:v>
                </c:pt>
                <c:pt idx="12">
                  <c:v>Jihomoravský kraj</c:v>
                </c:pt>
                <c:pt idx="13">
                  <c:v>Moravskoslezský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27-49FD-46B9-BC8C-F8C0FDB6EC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Hlavní město Praha</c:v>
                </c:pt>
                <c:pt idx="1">
                  <c:v>Liberecký kraj</c:v>
                </c:pt>
                <c:pt idx="2">
                  <c:v>Středočeský kraj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Karlovarský kraj</c:v>
                </c:pt>
                <c:pt idx="6">
                  <c:v>Olomoucký kraj</c:v>
                </c:pt>
                <c:pt idx="7">
                  <c:v>Plzeňský kraj</c:v>
                </c:pt>
                <c:pt idx="8">
                  <c:v>Královéhradecký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Kraj Vysočina</c:v>
                </c:pt>
                <c:pt idx="12">
                  <c:v>Jihomoravský kraj</c:v>
                </c:pt>
                <c:pt idx="13">
                  <c:v>Moravskoslezský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28-49FD-46B9-BC8C-F8C0FDB6EC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11669192"/>
        <c:axId val="411666448"/>
      </c:barChart>
      <c:catAx>
        <c:axId val="411669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666448"/>
        <c:crosses val="autoZero"/>
        <c:auto val="1"/>
        <c:lblAlgn val="ctr"/>
        <c:lblOffset val="100"/>
        <c:noMultiLvlLbl val="0"/>
      </c:catAx>
      <c:valAx>
        <c:axId val="41166644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669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AD-45D5-9A8C-1478DB24B28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AD-45D5-9A8C-1478DB24B28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AD-45D5-9A8C-1478DB24B28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AD-45D5-9A8C-1478DB24B28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AD-45D5-9A8C-1478DB24B283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0AD-45D5-9A8C-1478DB24B283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0AD-45D5-9A8C-1478DB24B28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0AD-45D5-9A8C-1478DB24B28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0AD-45D5-9A8C-1478DB24B283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0AD-45D5-9A8C-1478DB24B283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0AD-45D5-9A8C-1478DB24B283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0AD-45D5-9A8C-1478DB24B283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0AD-45D5-9A8C-1478DB24B283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0AD-45D5-9A8C-1478DB24B283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0AD-45D5-9A8C-1478DB24B283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0AD-45D5-9A8C-1478DB24B283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0AD-45D5-9A8C-1478DB24B283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0AD-45D5-9A8C-1478DB24B283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0AD-45D5-9A8C-1478DB24B283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60AD-45D5-9A8C-1478DB24B2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Hlavní město Praha</c:v>
                </c:pt>
                <c:pt idx="1">
                  <c:v>Olomoucký kraj</c:v>
                </c:pt>
                <c:pt idx="2">
                  <c:v>Pardubický kraj</c:v>
                </c:pt>
                <c:pt idx="3">
                  <c:v>Jihočeský kraj</c:v>
                </c:pt>
                <c:pt idx="4">
                  <c:v>Karlovarský kraj</c:v>
                </c:pt>
                <c:pt idx="5">
                  <c:v>Liberecký kraj</c:v>
                </c:pt>
                <c:pt idx="6">
                  <c:v>Královéhradecký kraj</c:v>
                </c:pt>
                <c:pt idx="7">
                  <c:v>Plzeňský kraj</c:v>
                </c:pt>
                <c:pt idx="8">
                  <c:v>Středočeský kraj</c:v>
                </c:pt>
                <c:pt idx="9">
                  <c:v>Moravskoslezský kraj</c:v>
                </c:pt>
                <c:pt idx="10">
                  <c:v>Jihomoravský kraj</c:v>
                </c:pt>
                <c:pt idx="11">
                  <c:v>Kraj Vysočina</c:v>
                </c:pt>
                <c:pt idx="12">
                  <c:v>Zlínský kraj</c:v>
                </c:pt>
                <c:pt idx="13">
                  <c:v>Ústecký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-5</c:v>
                </c:pt>
                <c:pt idx="7">
                  <c:v>-5</c:v>
                </c:pt>
                <c:pt idx="8">
                  <c:v>-8</c:v>
                </c:pt>
                <c:pt idx="9">
                  <c:v>-9</c:v>
                </c:pt>
                <c:pt idx="10">
                  <c:v>-12</c:v>
                </c:pt>
                <c:pt idx="11">
                  <c:v>-12</c:v>
                </c:pt>
                <c:pt idx="12">
                  <c:v>-12</c:v>
                </c:pt>
                <c:pt idx="13">
                  <c:v>-13</c:v>
                </c:pt>
                <c:pt idx="15">
                  <c:v>-39</c:v>
                </c:pt>
                <c:pt idx="16">
                  <c:v>-13</c:v>
                </c:pt>
                <c:pt idx="17">
                  <c:v>-7</c:v>
                </c:pt>
                <c:pt idx="18">
                  <c:v>-9</c:v>
                </c:pt>
                <c:pt idx="19">
                  <c:v>-8</c:v>
                </c:pt>
                <c:pt idx="2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60AD-45D5-9A8C-1478DB24B2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Hlavní město Praha</c:v>
                </c:pt>
                <c:pt idx="1">
                  <c:v>Olomoucký kraj</c:v>
                </c:pt>
                <c:pt idx="2">
                  <c:v>Pardubický kraj</c:v>
                </c:pt>
                <c:pt idx="3">
                  <c:v>Jihočeský kraj</c:v>
                </c:pt>
                <c:pt idx="4">
                  <c:v>Karlovarský kraj</c:v>
                </c:pt>
                <c:pt idx="5">
                  <c:v>Liberecký kraj</c:v>
                </c:pt>
                <c:pt idx="6">
                  <c:v>Královéhradecký kraj</c:v>
                </c:pt>
                <c:pt idx="7">
                  <c:v>Plzeňský kraj</c:v>
                </c:pt>
                <c:pt idx="8">
                  <c:v>Středočeský kraj</c:v>
                </c:pt>
                <c:pt idx="9">
                  <c:v>Moravskoslezský kraj</c:v>
                </c:pt>
                <c:pt idx="10">
                  <c:v>Jihomoravský kraj</c:v>
                </c:pt>
                <c:pt idx="11">
                  <c:v>Kraj Vysočina</c:v>
                </c:pt>
                <c:pt idx="12">
                  <c:v>Zlínský kraj</c:v>
                </c:pt>
                <c:pt idx="13">
                  <c:v>Ústecký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29-60AD-45D5-9A8C-1478DB24B2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Hlavní město Praha</c:v>
                </c:pt>
                <c:pt idx="1">
                  <c:v>Olomoucký kraj</c:v>
                </c:pt>
                <c:pt idx="2">
                  <c:v>Pardubický kraj</c:v>
                </c:pt>
                <c:pt idx="3">
                  <c:v>Jihočeský kraj</c:v>
                </c:pt>
                <c:pt idx="4">
                  <c:v>Karlovarský kraj</c:v>
                </c:pt>
                <c:pt idx="5">
                  <c:v>Liberecký kraj</c:v>
                </c:pt>
                <c:pt idx="6">
                  <c:v>Královéhradecký kraj</c:v>
                </c:pt>
                <c:pt idx="7">
                  <c:v>Plzeňský kraj</c:v>
                </c:pt>
                <c:pt idx="8">
                  <c:v>Středočeský kraj</c:v>
                </c:pt>
                <c:pt idx="9">
                  <c:v>Moravskoslezský kraj</c:v>
                </c:pt>
                <c:pt idx="10">
                  <c:v>Jihomoravský kraj</c:v>
                </c:pt>
                <c:pt idx="11">
                  <c:v>Kraj Vysočina</c:v>
                </c:pt>
                <c:pt idx="12">
                  <c:v>Zlínský kraj</c:v>
                </c:pt>
                <c:pt idx="13">
                  <c:v>Ústecký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2A-60AD-45D5-9A8C-1478DB24B2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11669192"/>
        <c:axId val="411666448"/>
      </c:barChart>
      <c:catAx>
        <c:axId val="411669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666448"/>
        <c:crosses val="autoZero"/>
        <c:auto val="1"/>
        <c:lblAlgn val="ctr"/>
        <c:lblOffset val="100"/>
        <c:noMultiLvlLbl val="0"/>
      </c:catAx>
      <c:valAx>
        <c:axId val="41166644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669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D1E-451A-A9DD-77E26A1D775F}"/>
              </c:ext>
            </c:extLst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D1E-451A-A9DD-77E26A1D775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0D1E-451A-A9DD-77E26A1D775F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0D1E-451A-A9DD-77E26A1D775F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0D1E-451A-A9DD-77E26A1D775F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0D1E-451A-A9DD-77E26A1D775F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0D1E-451A-A9DD-77E26A1D775F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0D1E-451A-A9DD-77E26A1D775F}"/>
              </c:ext>
            </c:extLst>
          </c:dPt>
          <c:cat>
            <c:strRef>
              <c:f>List1!$A$2:$A$10</c:f>
              <c:strCache>
                <c:ptCount val="9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 a více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125</c:v>
                </c:pt>
                <c:pt idx="1">
                  <c:v>171</c:v>
                </c:pt>
                <c:pt idx="2">
                  <c:v>187</c:v>
                </c:pt>
                <c:pt idx="3">
                  <c:v>154</c:v>
                </c:pt>
                <c:pt idx="4">
                  <c:v>219</c:v>
                </c:pt>
                <c:pt idx="5">
                  <c:v>205</c:v>
                </c:pt>
                <c:pt idx="6">
                  <c:v>292</c:v>
                </c:pt>
                <c:pt idx="7">
                  <c:v>335</c:v>
                </c:pt>
                <c:pt idx="8">
                  <c:v>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D1E-451A-A9DD-77E26A1D7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6452096"/>
        <c:axId val="46471040"/>
      </c:barChart>
      <c:catAx>
        <c:axId val="4645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cs-CZ"/>
          </a:p>
        </c:txPr>
        <c:crossAx val="46471040"/>
        <c:crosses val="autoZero"/>
        <c:auto val="1"/>
        <c:lblAlgn val="ctr"/>
        <c:lblOffset val="100"/>
        <c:tickLblSkip val="1"/>
        <c:noMultiLvlLbl val="0"/>
      </c:catAx>
      <c:valAx>
        <c:axId val="464710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645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E4-44E0-B4A3-F3B9C44E792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E4-44E0-B4A3-F3B9C44E792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E4-44E0-B4A3-F3B9C44E792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E4-44E0-B4A3-F3B9C44E7925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E4-44E0-B4A3-F3B9C44E7925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8E4-44E0-B4A3-F3B9C44E7925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8E4-44E0-B4A3-F3B9C44E7925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8E4-44E0-B4A3-F3B9C44E7925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8E4-44E0-B4A3-F3B9C44E7925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8E4-44E0-B4A3-F3B9C44E7925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8E4-44E0-B4A3-F3B9C44E7925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8E4-44E0-B4A3-F3B9C44E7925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8E4-44E0-B4A3-F3B9C44E7925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8E4-44E0-B4A3-F3B9C44E7925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8E4-44E0-B4A3-F3B9C44E7925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8E4-44E0-B4A3-F3B9C44E7925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8E4-44E0-B4A3-F3B9C44E7925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C8E4-44E0-B4A3-F3B9C44E7925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C8E4-44E0-B4A3-F3B9C44E7925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C8E4-44E0-B4A3-F3B9C44E79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Hlavní město Praha</c:v>
                </c:pt>
                <c:pt idx="1">
                  <c:v>Liberecký kraj</c:v>
                </c:pt>
                <c:pt idx="2">
                  <c:v>Plzeňský kraj</c:v>
                </c:pt>
                <c:pt idx="3">
                  <c:v>Královéhradecký kraj</c:v>
                </c:pt>
                <c:pt idx="4">
                  <c:v>Pardubický kraj</c:v>
                </c:pt>
                <c:pt idx="5">
                  <c:v>Kraj Vysočina</c:v>
                </c:pt>
                <c:pt idx="6">
                  <c:v>Olomoucký kraj</c:v>
                </c:pt>
                <c:pt idx="7">
                  <c:v>Karlovarský kraj</c:v>
                </c:pt>
                <c:pt idx="8">
                  <c:v>Zlínský kraj</c:v>
                </c:pt>
                <c:pt idx="9">
                  <c:v>Jihočeský kraj</c:v>
                </c:pt>
                <c:pt idx="10">
                  <c:v>Středočeský kraj</c:v>
                </c:pt>
                <c:pt idx="11">
                  <c:v>Jihomoravský kraj</c:v>
                </c:pt>
                <c:pt idx="12">
                  <c:v>Ústecký kraj</c:v>
                </c:pt>
                <c:pt idx="13">
                  <c:v>Moravskoslezský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21</c:v>
                </c:pt>
                <c:pt idx="1">
                  <c:v>4</c:v>
                </c:pt>
                <c:pt idx="2">
                  <c:v>-2</c:v>
                </c:pt>
                <c:pt idx="3">
                  <c:v>-9</c:v>
                </c:pt>
                <c:pt idx="4">
                  <c:v>-9</c:v>
                </c:pt>
                <c:pt idx="5">
                  <c:v>-14</c:v>
                </c:pt>
                <c:pt idx="6">
                  <c:v>-16</c:v>
                </c:pt>
                <c:pt idx="7">
                  <c:v>-18</c:v>
                </c:pt>
                <c:pt idx="8">
                  <c:v>-19</c:v>
                </c:pt>
                <c:pt idx="9">
                  <c:v>-27</c:v>
                </c:pt>
                <c:pt idx="10">
                  <c:v>-34</c:v>
                </c:pt>
                <c:pt idx="11">
                  <c:v>-43</c:v>
                </c:pt>
                <c:pt idx="12">
                  <c:v>-46</c:v>
                </c:pt>
                <c:pt idx="13">
                  <c:v>-47</c:v>
                </c:pt>
                <c:pt idx="15">
                  <c:v>-137</c:v>
                </c:pt>
                <c:pt idx="16">
                  <c:v>-36</c:v>
                </c:pt>
                <c:pt idx="17">
                  <c:v>-8</c:v>
                </c:pt>
                <c:pt idx="18">
                  <c:v>-54</c:v>
                </c:pt>
                <c:pt idx="19">
                  <c:v>-21</c:v>
                </c:pt>
                <c:pt idx="20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C8E4-44E0-B4A3-F3B9C44E79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Hlavní město Praha</c:v>
                </c:pt>
                <c:pt idx="1">
                  <c:v>Liberecký kraj</c:v>
                </c:pt>
                <c:pt idx="2">
                  <c:v>Plzeňský kraj</c:v>
                </c:pt>
                <c:pt idx="3">
                  <c:v>Královéhradecký kraj</c:v>
                </c:pt>
                <c:pt idx="4">
                  <c:v>Pardubický kraj</c:v>
                </c:pt>
                <c:pt idx="5">
                  <c:v>Kraj Vysočina</c:v>
                </c:pt>
                <c:pt idx="6">
                  <c:v>Olomoucký kraj</c:v>
                </c:pt>
                <c:pt idx="7">
                  <c:v>Karlovarský kraj</c:v>
                </c:pt>
                <c:pt idx="8">
                  <c:v>Zlínský kraj</c:v>
                </c:pt>
                <c:pt idx="9">
                  <c:v>Jihočeský kraj</c:v>
                </c:pt>
                <c:pt idx="10">
                  <c:v>Středočeský kraj</c:v>
                </c:pt>
                <c:pt idx="11">
                  <c:v>Jihomoravský kraj</c:v>
                </c:pt>
                <c:pt idx="12">
                  <c:v>Ústecký kraj</c:v>
                </c:pt>
                <c:pt idx="13">
                  <c:v>Moravskoslezský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29-C8E4-44E0-B4A3-F3B9C44E79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Hlavní město Praha</c:v>
                </c:pt>
                <c:pt idx="1">
                  <c:v>Liberecký kraj</c:v>
                </c:pt>
                <c:pt idx="2">
                  <c:v>Plzeňský kraj</c:v>
                </c:pt>
                <c:pt idx="3">
                  <c:v>Královéhradecký kraj</c:v>
                </c:pt>
                <c:pt idx="4">
                  <c:v>Pardubický kraj</c:v>
                </c:pt>
                <c:pt idx="5">
                  <c:v>Kraj Vysočina</c:v>
                </c:pt>
                <c:pt idx="6">
                  <c:v>Olomoucký kraj</c:v>
                </c:pt>
                <c:pt idx="7">
                  <c:v>Karlovarský kraj</c:v>
                </c:pt>
                <c:pt idx="8">
                  <c:v>Zlínský kraj</c:v>
                </c:pt>
                <c:pt idx="9">
                  <c:v>Jihočeský kraj</c:v>
                </c:pt>
                <c:pt idx="10">
                  <c:v>Středočeský kraj</c:v>
                </c:pt>
                <c:pt idx="11">
                  <c:v>Jihomoravský kraj</c:v>
                </c:pt>
                <c:pt idx="12">
                  <c:v>Ústecký kraj</c:v>
                </c:pt>
                <c:pt idx="13">
                  <c:v>Moravskoslezský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2A-C8E4-44E0-B4A3-F3B9C44E79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11669192"/>
        <c:axId val="411666448"/>
      </c:barChart>
      <c:catAx>
        <c:axId val="411669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666448"/>
        <c:crosses val="autoZero"/>
        <c:auto val="1"/>
        <c:lblAlgn val="ctr"/>
        <c:lblOffset val="100"/>
        <c:noMultiLvlLbl val="0"/>
      </c:catAx>
      <c:valAx>
        <c:axId val="41166644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669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1 muž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2C1-4889-B285-C6D8EE0D5CE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2C1-4889-B285-C6D8EE0D5CE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2C1-4889-B285-C6D8EE0D5CE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2C1-4889-B285-C6D8EE0D5CE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2C1-4889-B285-C6D8EE0D5CE9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2C1-4889-B285-C6D8EE0D5CE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2C1-4889-B285-C6D8EE0D5CE9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2C1-4889-B285-C6D8EE0D5CE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List1!$B$1:$AM$1</c:f>
              <c:strCache>
                <c:ptCount val="38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40</c:v>
                </c:pt>
                <c:pt idx="14">
                  <c:v>41</c:v>
                </c:pt>
                <c:pt idx="15">
                  <c:v>42</c:v>
                </c:pt>
                <c:pt idx="16">
                  <c:v>43</c:v>
                </c:pt>
                <c:pt idx="17">
                  <c:v>44</c:v>
                </c:pt>
                <c:pt idx="18">
                  <c:v>45</c:v>
                </c:pt>
                <c:pt idx="19">
                  <c:v>46</c:v>
                </c:pt>
                <c:pt idx="20">
                  <c:v>47</c:v>
                </c:pt>
                <c:pt idx="21">
                  <c:v>48</c:v>
                </c:pt>
                <c:pt idx="22">
                  <c:v>49</c:v>
                </c:pt>
                <c:pt idx="23">
                  <c:v>50</c:v>
                </c:pt>
                <c:pt idx="24">
                  <c:v>51</c:v>
                </c:pt>
                <c:pt idx="25">
                  <c:v>52</c:v>
                </c:pt>
                <c:pt idx="26">
                  <c:v>53</c:v>
                </c:pt>
                <c:pt idx="27">
                  <c:v>54</c:v>
                </c:pt>
                <c:pt idx="28">
                  <c:v>55</c:v>
                </c:pt>
                <c:pt idx="29">
                  <c:v>57</c:v>
                </c:pt>
                <c:pt idx="30">
                  <c:v>58</c:v>
                </c:pt>
                <c:pt idx="31">
                  <c:v>59</c:v>
                </c:pt>
                <c:pt idx="32">
                  <c:v>60</c:v>
                </c:pt>
                <c:pt idx="33">
                  <c:v>61</c:v>
                </c:pt>
                <c:pt idx="34">
                  <c:v>64</c:v>
                </c:pt>
                <c:pt idx="35">
                  <c:v>66</c:v>
                </c:pt>
                <c:pt idx="36">
                  <c:v>67</c:v>
                </c:pt>
                <c:pt idx="37">
                  <c:v>68</c:v>
                </c:pt>
              </c:strCache>
            </c:strRef>
          </c:cat>
          <c:val>
            <c:numRef>
              <c:f>List1!$B$2:$AM$2</c:f>
              <c:numCache>
                <c:formatCode>General</c:formatCode>
                <c:ptCount val="38"/>
                <c:pt idx="0">
                  <c:v>1</c:v>
                </c:pt>
                <c:pt idx="1">
                  <c:v>17</c:v>
                </c:pt>
                <c:pt idx="2">
                  <c:v>55</c:v>
                </c:pt>
                <c:pt idx="3">
                  <c:v>34</c:v>
                </c:pt>
                <c:pt idx="4">
                  <c:v>44</c:v>
                </c:pt>
                <c:pt idx="5">
                  <c:v>23</c:v>
                </c:pt>
                <c:pt idx="6">
                  <c:v>15</c:v>
                </c:pt>
                <c:pt idx="7">
                  <c:v>10</c:v>
                </c:pt>
                <c:pt idx="8">
                  <c:v>10</c:v>
                </c:pt>
                <c:pt idx="9">
                  <c:v>17</c:v>
                </c:pt>
                <c:pt idx="10">
                  <c:v>12</c:v>
                </c:pt>
                <c:pt idx="11">
                  <c:v>13</c:v>
                </c:pt>
                <c:pt idx="12">
                  <c:v>11</c:v>
                </c:pt>
                <c:pt idx="13">
                  <c:v>13</c:v>
                </c:pt>
                <c:pt idx="14">
                  <c:v>10</c:v>
                </c:pt>
                <c:pt idx="15">
                  <c:v>8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8</c:v>
                </c:pt>
                <c:pt idx="20">
                  <c:v>7</c:v>
                </c:pt>
                <c:pt idx="21">
                  <c:v>7</c:v>
                </c:pt>
                <c:pt idx="22">
                  <c:v>2</c:v>
                </c:pt>
                <c:pt idx="23">
                  <c:v>12</c:v>
                </c:pt>
                <c:pt idx="24">
                  <c:v>2</c:v>
                </c:pt>
                <c:pt idx="25">
                  <c:v>6</c:v>
                </c:pt>
                <c:pt idx="26">
                  <c:v>6</c:v>
                </c:pt>
                <c:pt idx="28">
                  <c:v>1</c:v>
                </c:pt>
                <c:pt idx="29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C1-4889-B285-C6D8EE0D5CE9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2 žena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List1!$B$1:$AM$1</c:f>
              <c:strCache>
                <c:ptCount val="38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40</c:v>
                </c:pt>
                <c:pt idx="14">
                  <c:v>41</c:v>
                </c:pt>
                <c:pt idx="15">
                  <c:v>42</c:v>
                </c:pt>
                <c:pt idx="16">
                  <c:v>43</c:v>
                </c:pt>
                <c:pt idx="17">
                  <c:v>44</c:v>
                </c:pt>
                <c:pt idx="18">
                  <c:v>45</c:v>
                </c:pt>
                <c:pt idx="19">
                  <c:v>46</c:v>
                </c:pt>
                <c:pt idx="20">
                  <c:v>47</c:v>
                </c:pt>
                <c:pt idx="21">
                  <c:v>48</c:v>
                </c:pt>
                <c:pt idx="22">
                  <c:v>49</c:v>
                </c:pt>
                <c:pt idx="23">
                  <c:v>50</c:v>
                </c:pt>
                <c:pt idx="24">
                  <c:v>51</c:v>
                </c:pt>
                <c:pt idx="25">
                  <c:v>52</c:v>
                </c:pt>
                <c:pt idx="26">
                  <c:v>53</c:v>
                </c:pt>
                <c:pt idx="27">
                  <c:v>54</c:v>
                </c:pt>
                <c:pt idx="28">
                  <c:v>55</c:v>
                </c:pt>
                <c:pt idx="29">
                  <c:v>57</c:v>
                </c:pt>
                <c:pt idx="30">
                  <c:v>58</c:v>
                </c:pt>
                <c:pt idx="31">
                  <c:v>59</c:v>
                </c:pt>
                <c:pt idx="32">
                  <c:v>60</c:v>
                </c:pt>
                <c:pt idx="33">
                  <c:v>61</c:v>
                </c:pt>
                <c:pt idx="34">
                  <c:v>64</c:v>
                </c:pt>
                <c:pt idx="35">
                  <c:v>66</c:v>
                </c:pt>
                <c:pt idx="36">
                  <c:v>67</c:v>
                </c:pt>
                <c:pt idx="37">
                  <c:v>68</c:v>
                </c:pt>
              </c:strCache>
            </c:strRef>
          </c:cat>
          <c:val>
            <c:numRef>
              <c:f>List1!$B$3:$AM$3</c:f>
              <c:numCache>
                <c:formatCode>General</c:formatCode>
                <c:ptCount val="38"/>
                <c:pt idx="1">
                  <c:v>58</c:v>
                </c:pt>
                <c:pt idx="2">
                  <c:v>108</c:v>
                </c:pt>
                <c:pt idx="3">
                  <c:v>106</c:v>
                </c:pt>
                <c:pt idx="4">
                  <c:v>85</c:v>
                </c:pt>
                <c:pt idx="5">
                  <c:v>65</c:v>
                </c:pt>
                <c:pt idx="6">
                  <c:v>68</c:v>
                </c:pt>
                <c:pt idx="7">
                  <c:v>45</c:v>
                </c:pt>
                <c:pt idx="8">
                  <c:v>49</c:v>
                </c:pt>
                <c:pt idx="9">
                  <c:v>58</c:v>
                </c:pt>
                <c:pt idx="10">
                  <c:v>38</c:v>
                </c:pt>
                <c:pt idx="11">
                  <c:v>35</c:v>
                </c:pt>
                <c:pt idx="12">
                  <c:v>31</c:v>
                </c:pt>
                <c:pt idx="13">
                  <c:v>23</c:v>
                </c:pt>
                <c:pt idx="14">
                  <c:v>19</c:v>
                </c:pt>
                <c:pt idx="15">
                  <c:v>16</c:v>
                </c:pt>
                <c:pt idx="16">
                  <c:v>13</c:v>
                </c:pt>
                <c:pt idx="17">
                  <c:v>19</c:v>
                </c:pt>
                <c:pt idx="18">
                  <c:v>17</c:v>
                </c:pt>
                <c:pt idx="19">
                  <c:v>9</c:v>
                </c:pt>
                <c:pt idx="20">
                  <c:v>11</c:v>
                </c:pt>
                <c:pt idx="21">
                  <c:v>13</c:v>
                </c:pt>
                <c:pt idx="22">
                  <c:v>10</c:v>
                </c:pt>
                <c:pt idx="23">
                  <c:v>9</c:v>
                </c:pt>
                <c:pt idx="24">
                  <c:v>4</c:v>
                </c:pt>
                <c:pt idx="25">
                  <c:v>6</c:v>
                </c:pt>
                <c:pt idx="26">
                  <c:v>5</c:v>
                </c:pt>
                <c:pt idx="27">
                  <c:v>2</c:v>
                </c:pt>
                <c:pt idx="28">
                  <c:v>5</c:v>
                </c:pt>
                <c:pt idx="30">
                  <c:v>3</c:v>
                </c:pt>
                <c:pt idx="31">
                  <c:v>2</c:v>
                </c:pt>
                <c:pt idx="3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2C1-4889-B285-C6D8EE0D5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6528128"/>
        <c:axId val="36529664"/>
      </c:barChart>
      <c:catAx>
        <c:axId val="3652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 sz="1050" b="0"/>
            </a:pPr>
            <a:endParaRPr lang="cs-CZ"/>
          </a:p>
        </c:txPr>
        <c:crossAx val="36529664"/>
        <c:crosses val="autoZero"/>
        <c:auto val="1"/>
        <c:lblAlgn val="ctr"/>
        <c:lblOffset val="100"/>
        <c:noMultiLvlLbl val="0"/>
      </c:catAx>
      <c:valAx>
        <c:axId val="365296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cs-CZ"/>
          </a:p>
        </c:txPr>
        <c:crossAx val="3652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List1!$B$1:$N$1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List1!$B$2:$N$2</c:f>
              <c:numCache>
                <c:formatCode>0.0</c:formatCode>
                <c:ptCount val="13"/>
                <c:pt idx="0">
                  <c:v>28.289473684210524</c:v>
                </c:pt>
                <c:pt idx="1">
                  <c:v>23.664122137404579</c:v>
                </c:pt>
                <c:pt idx="2">
                  <c:v>27.835051546391753</c:v>
                </c:pt>
                <c:pt idx="3">
                  <c:v>30.476190476190478</c:v>
                </c:pt>
                <c:pt idx="4">
                  <c:v>27.439024390243905</c:v>
                </c:pt>
                <c:pt idx="5">
                  <c:v>31.182795698924732</c:v>
                </c:pt>
                <c:pt idx="6">
                  <c:v>30.256410256410255</c:v>
                </c:pt>
                <c:pt idx="7">
                  <c:v>25.568181818181817</c:v>
                </c:pt>
                <c:pt idx="8">
                  <c:v>22.033898305084744</c:v>
                </c:pt>
                <c:pt idx="9">
                  <c:v>31.382978723404253</c:v>
                </c:pt>
                <c:pt idx="10">
                  <c:v>36.423841059602644</c:v>
                </c:pt>
                <c:pt idx="11">
                  <c:v>32.544378698224854</c:v>
                </c:pt>
                <c:pt idx="12">
                  <c:v>25.657894736842106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B-4BF4-B5CD-FE49227B028A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List1!$B$1:$N$1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List1!$B$3:$N$3</c:f>
              <c:numCache>
                <c:formatCode>0.0</c:formatCode>
                <c:ptCount val="13"/>
                <c:pt idx="0">
                  <c:v>71.710526315789465</c:v>
                </c:pt>
                <c:pt idx="1">
                  <c:v>76.335877862595424</c:v>
                </c:pt>
                <c:pt idx="2">
                  <c:v>72.164948453608247</c:v>
                </c:pt>
                <c:pt idx="3">
                  <c:v>69.523809523809518</c:v>
                </c:pt>
                <c:pt idx="4">
                  <c:v>72.560975609756099</c:v>
                </c:pt>
                <c:pt idx="5">
                  <c:v>68.817204301075279</c:v>
                </c:pt>
                <c:pt idx="6">
                  <c:v>69.743589743589737</c:v>
                </c:pt>
                <c:pt idx="7">
                  <c:v>74.431818181818173</c:v>
                </c:pt>
                <c:pt idx="8">
                  <c:v>77.966101694915253</c:v>
                </c:pt>
                <c:pt idx="9">
                  <c:v>68.61702127659575</c:v>
                </c:pt>
                <c:pt idx="10">
                  <c:v>63.576158940397356</c:v>
                </c:pt>
                <c:pt idx="11">
                  <c:v>67.455621301775153</c:v>
                </c:pt>
                <c:pt idx="12">
                  <c:v>74.342105263157904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BB-4BF4-B5CD-FE49227B0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4916096"/>
        <c:axId val="46122112"/>
      </c:barChart>
      <c:catAx>
        <c:axId val="4491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cs-CZ"/>
          </a:p>
        </c:txPr>
        <c:crossAx val="46122112"/>
        <c:crosses val="autoZero"/>
        <c:auto val="1"/>
        <c:lblAlgn val="ctr"/>
        <c:lblOffset val="100"/>
        <c:tickLblSkip val="1"/>
        <c:noMultiLvlLbl val="0"/>
      </c:catAx>
      <c:valAx>
        <c:axId val="4612211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491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muži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6"/>
            <c:spPr>
              <a:solidFill>
                <a:srgbClr val="00B0F0"/>
              </a:solidFill>
              <a:ln>
                <a:noFill/>
              </a:ln>
            </c:spPr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0-0FE2-400F-B611-9CF36E2FB55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1-0FE2-400F-B611-9CF36E2FB55D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2-0FE2-400F-B611-9CF36E2FB55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3-0FE2-400F-B611-9CF36E2FB55D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4-0FE2-400F-B611-9CF36E2FB55D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5-0FE2-400F-B611-9CF36E2FB5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List1!$B$1:$N$1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List1!$B$2:$N$2</c:f>
              <c:numCache>
                <c:formatCode>General</c:formatCode>
                <c:ptCount val="13"/>
                <c:pt idx="0">
                  <c:v>43</c:v>
                </c:pt>
                <c:pt idx="1">
                  <c:v>31</c:v>
                </c:pt>
                <c:pt idx="2">
                  <c:v>54</c:v>
                </c:pt>
                <c:pt idx="3">
                  <c:v>64</c:v>
                </c:pt>
                <c:pt idx="4">
                  <c:v>45</c:v>
                </c:pt>
                <c:pt idx="5">
                  <c:v>58</c:v>
                </c:pt>
                <c:pt idx="6">
                  <c:v>59</c:v>
                </c:pt>
                <c:pt idx="7">
                  <c:v>45</c:v>
                </c:pt>
                <c:pt idx="8">
                  <c:v>39</c:v>
                </c:pt>
                <c:pt idx="9">
                  <c:v>59</c:v>
                </c:pt>
                <c:pt idx="10">
                  <c:v>55</c:v>
                </c:pt>
                <c:pt idx="11">
                  <c:v>55</c:v>
                </c:pt>
                <c:pt idx="12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FE2-400F-B611-9CF36E2FB55D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ženy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ymbol val="diamond"/>
            <c:size val="6"/>
            <c:spPr>
              <a:solidFill>
                <a:srgbClr val="FF99FF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List1!$B$1:$N$1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List1!$B$3:$N$3</c:f>
              <c:numCache>
                <c:formatCode>General</c:formatCode>
                <c:ptCount val="13"/>
                <c:pt idx="0">
                  <c:v>109</c:v>
                </c:pt>
                <c:pt idx="1">
                  <c:v>100</c:v>
                </c:pt>
                <c:pt idx="2">
                  <c:v>140</c:v>
                </c:pt>
                <c:pt idx="3">
                  <c:v>146</c:v>
                </c:pt>
                <c:pt idx="4">
                  <c:v>119</c:v>
                </c:pt>
                <c:pt idx="5">
                  <c:v>128</c:v>
                </c:pt>
                <c:pt idx="6">
                  <c:v>136</c:v>
                </c:pt>
                <c:pt idx="7">
                  <c:v>131</c:v>
                </c:pt>
                <c:pt idx="8">
                  <c:v>138</c:v>
                </c:pt>
                <c:pt idx="9">
                  <c:v>129</c:v>
                </c:pt>
                <c:pt idx="10">
                  <c:v>96</c:v>
                </c:pt>
                <c:pt idx="11">
                  <c:v>114</c:v>
                </c:pt>
                <c:pt idx="12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FE2-400F-B611-9CF36E2FB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871232"/>
        <c:axId val="59879808"/>
      </c:lineChart>
      <c:catAx>
        <c:axId val="5987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cs-CZ"/>
          </a:p>
        </c:txPr>
        <c:crossAx val="59879808"/>
        <c:crosses val="autoZero"/>
        <c:auto val="1"/>
        <c:lblAlgn val="ctr"/>
        <c:lblOffset val="100"/>
        <c:tickLblSkip val="1"/>
        <c:noMultiLvlLbl val="0"/>
      </c:catAx>
      <c:valAx>
        <c:axId val="598798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9871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95081024824667E-2"/>
          <c:y val="3.4710652534455523E-2"/>
          <c:w val="0.89772678817626628"/>
          <c:h val="0.82659249486116027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Všeobecné praktické lékařství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0-533B-4233-9DEB-CB01927CEA01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5-533B-4233-9DEB-CB01927CEA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List1!$B$1:$J$1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List1!$B$2:$J$2</c:f>
              <c:numCache>
                <c:formatCode>General</c:formatCode>
                <c:ptCount val="9"/>
                <c:pt idx="0">
                  <c:v>269</c:v>
                </c:pt>
                <c:pt idx="1">
                  <c:v>289</c:v>
                </c:pt>
                <c:pt idx="2">
                  <c:v>307</c:v>
                </c:pt>
                <c:pt idx="3">
                  <c:v>281</c:v>
                </c:pt>
                <c:pt idx="4">
                  <c:v>319</c:v>
                </c:pt>
                <c:pt idx="5">
                  <c:v>295</c:v>
                </c:pt>
                <c:pt idx="6">
                  <c:v>225</c:v>
                </c:pt>
                <c:pt idx="7">
                  <c:v>226</c:v>
                </c:pt>
                <c:pt idx="8">
                  <c:v>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3B-4233-9DEB-CB01927CEA0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9871232"/>
        <c:axId val="59879808"/>
      </c:lineChart>
      <c:catAx>
        <c:axId val="5987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879808"/>
        <c:crosses val="autoZero"/>
        <c:auto val="1"/>
        <c:lblAlgn val="ctr"/>
        <c:lblOffset val="100"/>
        <c:tickLblSkip val="1"/>
        <c:noMultiLvlLbl val="0"/>
      </c:catAx>
      <c:valAx>
        <c:axId val="598798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87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95081024824667E-2"/>
          <c:y val="3.4710652534455523E-2"/>
          <c:w val="0.89772678817626628"/>
          <c:h val="0.82659249486116027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Všeobecné praktické lékařství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0-E202-40B7-831E-EF7C571A8FB0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1-E202-40B7-831E-EF7C571A8F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List1!$B$1:$J$1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List1!$B$2:$J$2</c:f>
              <c:numCache>
                <c:formatCode>General</c:formatCode>
                <c:ptCount val="9"/>
                <c:pt idx="0">
                  <c:v>24</c:v>
                </c:pt>
                <c:pt idx="1">
                  <c:v>32</c:v>
                </c:pt>
                <c:pt idx="2">
                  <c:v>29</c:v>
                </c:pt>
                <c:pt idx="3">
                  <c:v>47</c:v>
                </c:pt>
                <c:pt idx="4">
                  <c:v>52</c:v>
                </c:pt>
                <c:pt idx="5">
                  <c:v>42</c:v>
                </c:pt>
                <c:pt idx="6">
                  <c:v>12</c:v>
                </c:pt>
                <c:pt idx="7">
                  <c:v>74</c:v>
                </c:pt>
                <c:pt idx="8">
                  <c:v>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02-40B7-831E-EF7C571A8FB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9871232"/>
        <c:axId val="59879808"/>
      </c:lineChart>
      <c:catAx>
        <c:axId val="5987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879808"/>
        <c:crosses val="autoZero"/>
        <c:auto val="1"/>
        <c:lblAlgn val="ctr"/>
        <c:lblOffset val="100"/>
        <c:tickLblSkip val="1"/>
        <c:noMultiLvlLbl val="0"/>
      </c:catAx>
      <c:valAx>
        <c:axId val="598798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87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95081024824667E-2"/>
          <c:y val="3.4710652534455523E-2"/>
          <c:w val="0.89772678817626628"/>
          <c:h val="0.82659249486116027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Všeobecné praktické lékařství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0-1A5B-4959-8E53-C95FE3E0C594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1-1A5B-4959-8E53-C95FE3E0C5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List1!$B$1:$J$1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List1!$B$2:$J$2</c:f>
              <c:numCache>
                <c:formatCode>General</c:formatCode>
                <c:ptCount val="9"/>
                <c:pt idx="0">
                  <c:v>171</c:v>
                </c:pt>
                <c:pt idx="1">
                  <c:v>200</c:v>
                </c:pt>
                <c:pt idx="2">
                  <c:v>200</c:v>
                </c:pt>
                <c:pt idx="3">
                  <c:v>190</c:v>
                </c:pt>
                <c:pt idx="4">
                  <c:v>190</c:v>
                </c:pt>
                <c:pt idx="5">
                  <c:v>199</c:v>
                </c:pt>
                <c:pt idx="6">
                  <c:v>161</c:v>
                </c:pt>
                <c:pt idx="7">
                  <c:v>188</c:v>
                </c:pt>
                <c:pt idx="8">
                  <c:v>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5B-4959-8E53-C95FE3E0C59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9871232"/>
        <c:axId val="59879808"/>
      </c:lineChart>
      <c:catAx>
        <c:axId val="5987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879808"/>
        <c:crosses val="autoZero"/>
        <c:auto val="1"/>
        <c:lblAlgn val="ctr"/>
        <c:lblOffset val="100"/>
        <c:tickLblSkip val="1"/>
        <c:noMultiLvlLbl val="0"/>
      </c:catAx>
      <c:valAx>
        <c:axId val="598798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87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F7E-4C0C-AB11-3ED69E9616F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F7E-4C0C-AB11-3ED69E9616F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F7E-4C0C-AB11-3ED69E9616F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F7E-4C0C-AB11-3ED69E9616F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F7E-4C0C-AB11-3ED69E9616F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F7E-4C0C-AB11-3ED69E9616F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F7E-4C0C-AB11-3ED69E9616FF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F7E-4C0C-AB11-3ED69E9616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 a více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16</c:v>
                </c:pt>
                <c:pt idx="1">
                  <c:v>17</c:v>
                </c:pt>
                <c:pt idx="2">
                  <c:v>24</c:v>
                </c:pt>
                <c:pt idx="3">
                  <c:v>21</c:v>
                </c:pt>
                <c:pt idx="4">
                  <c:v>35</c:v>
                </c:pt>
                <c:pt idx="5">
                  <c:v>31</c:v>
                </c:pt>
                <c:pt idx="6">
                  <c:v>49</c:v>
                </c:pt>
                <c:pt idx="7">
                  <c:v>51</c:v>
                </c:pt>
                <c:pt idx="8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7E-4C0C-AB11-3ED69E9616F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 a více</c:v>
                </c:pt>
              </c:strCache>
            </c:strRef>
          </c:cat>
          <c:val>
            <c:numRef>
              <c:f>List1!$C$2:$C$10</c:f>
              <c:numCache>
                <c:formatCode>General</c:formatCode>
                <c:ptCount val="9"/>
                <c:pt idx="0">
                  <c:v>109</c:v>
                </c:pt>
                <c:pt idx="1">
                  <c:v>154</c:v>
                </c:pt>
                <c:pt idx="2">
                  <c:v>163</c:v>
                </c:pt>
                <c:pt idx="3">
                  <c:v>133</c:v>
                </c:pt>
                <c:pt idx="4">
                  <c:v>184</c:v>
                </c:pt>
                <c:pt idx="5">
                  <c:v>174</c:v>
                </c:pt>
                <c:pt idx="6">
                  <c:v>243</c:v>
                </c:pt>
                <c:pt idx="7">
                  <c:v>284</c:v>
                </c:pt>
                <c:pt idx="8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F7E-4C0C-AB11-3ED69E961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71256704"/>
        <c:axId val="71561984"/>
      </c:barChart>
      <c:catAx>
        <c:axId val="7125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cs-CZ"/>
          </a:p>
        </c:txPr>
        <c:crossAx val="71561984"/>
        <c:crosses val="autoZero"/>
        <c:auto val="1"/>
        <c:lblAlgn val="ctr"/>
        <c:lblOffset val="100"/>
        <c:noMultiLvlLbl val="0"/>
      </c:catAx>
      <c:valAx>
        <c:axId val="71561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125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6F-4A87-B32F-5BE755BDC38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6F-4A87-B32F-5BE755BDC38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6F-4A87-B32F-5BE755BDC38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6F-4A87-B32F-5BE755BDC38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6F-4A87-B32F-5BE755BDC38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E6F-4A87-B32F-5BE755BDC38D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E6F-4A87-B32F-5BE755BDC38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E6F-4A87-B32F-5BE755BDC38D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E6F-4A87-B32F-5BE755BDC38D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E6F-4A87-B32F-5BE755BDC38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E6F-4A87-B32F-5BE755BDC38D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E6F-4A87-B32F-5BE755BDC38D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E6F-4A87-B32F-5BE755BDC38D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E6F-4A87-B32F-5BE755BDC38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E6F-4A87-B32F-5BE755BDC38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E6F-4A87-B32F-5BE755BDC38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E6F-4A87-B32F-5BE755BDC38D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3E6F-4A87-B32F-5BE755BDC38D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3E6F-4A87-B32F-5BE755BDC38D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3E6F-4A87-B32F-5BE755BDC3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Liberecký kraj</c:v>
                </c:pt>
                <c:pt idx="1">
                  <c:v>Karlovarský kraj</c:v>
                </c:pt>
                <c:pt idx="2">
                  <c:v>Pardubický kraj</c:v>
                </c:pt>
                <c:pt idx="3">
                  <c:v>Královéhradecký kraj</c:v>
                </c:pt>
                <c:pt idx="4">
                  <c:v>Zlínský kraj</c:v>
                </c:pt>
                <c:pt idx="5">
                  <c:v>Hlavní město Praha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Jihočeský kraj</c:v>
                </c:pt>
                <c:pt idx="9">
                  <c:v>Olomoucký kraj</c:v>
                </c:pt>
                <c:pt idx="10">
                  <c:v>Kraj Vysočina</c:v>
                </c:pt>
                <c:pt idx="11">
                  <c:v>Jihomoravský kraj</c:v>
                </c:pt>
                <c:pt idx="12">
                  <c:v>Moravskoslezský kraj</c:v>
                </c:pt>
                <c:pt idx="13">
                  <c:v>Středočeský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-7</c:v>
                </c:pt>
                <c:pt idx="1">
                  <c:v>-10</c:v>
                </c:pt>
                <c:pt idx="2">
                  <c:v>-11</c:v>
                </c:pt>
                <c:pt idx="3">
                  <c:v>-12</c:v>
                </c:pt>
                <c:pt idx="4">
                  <c:v>-14</c:v>
                </c:pt>
                <c:pt idx="5">
                  <c:v>-16</c:v>
                </c:pt>
                <c:pt idx="6">
                  <c:v>-17</c:v>
                </c:pt>
                <c:pt idx="7">
                  <c:v>-18</c:v>
                </c:pt>
                <c:pt idx="8">
                  <c:v>-28</c:v>
                </c:pt>
                <c:pt idx="9">
                  <c:v>-29</c:v>
                </c:pt>
                <c:pt idx="10">
                  <c:v>-35</c:v>
                </c:pt>
                <c:pt idx="11">
                  <c:v>-43</c:v>
                </c:pt>
                <c:pt idx="12">
                  <c:v>-46</c:v>
                </c:pt>
                <c:pt idx="13">
                  <c:v>-50</c:v>
                </c:pt>
                <c:pt idx="15">
                  <c:v>-163</c:v>
                </c:pt>
                <c:pt idx="16">
                  <c:v>-55</c:v>
                </c:pt>
                <c:pt idx="17">
                  <c:v>-15</c:v>
                </c:pt>
                <c:pt idx="18">
                  <c:v>-55</c:v>
                </c:pt>
                <c:pt idx="19">
                  <c:v>-15</c:v>
                </c:pt>
                <c:pt idx="20">
                  <c:v>-33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E6F-4A87-B32F-5BE755BDC3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Liberecký kraj</c:v>
                </c:pt>
                <c:pt idx="1">
                  <c:v>Karlovarský kraj</c:v>
                </c:pt>
                <c:pt idx="2">
                  <c:v>Pardubický kraj</c:v>
                </c:pt>
                <c:pt idx="3">
                  <c:v>Královéhradecký kraj</c:v>
                </c:pt>
                <c:pt idx="4">
                  <c:v>Zlínský kraj</c:v>
                </c:pt>
                <c:pt idx="5">
                  <c:v>Hlavní město Praha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Jihočeský kraj</c:v>
                </c:pt>
                <c:pt idx="9">
                  <c:v>Olomoucký kraj</c:v>
                </c:pt>
                <c:pt idx="10">
                  <c:v>Kraj Vysočina</c:v>
                </c:pt>
                <c:pt idx="11">
                  <c:v>Jihomoravský kraj</c:v>
                </c:pt>
                <c:pt idx="12">
                  <c:v>Moravskoslezský kraj</c:v>
                </c:pt>
                <c:pt idx="13">
                  <c:v>Středočeský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29-3E6F-4A87-B32F-5BE755BDC3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Liberecký kraj</c:v>
                </c:pt>
                <c:pt idx="1">
                  <c:v>Karlovarský kraj</c:v>
                </c:pt>
                <c:pt idx="2">
                  <c:v>Pardubický kraj</c:v>
                </c:pt>
                <c:pt idx="3">
                  <c:v>Královéhradecký kraj</c:v>
                </c:pt>
                <c:pt idx="4">
                  <c:v>Zlínský kraj</c:v>
                </c:pt>
                <c:pt idx="5">
                  <c:v>Hlavní město Praha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Jihočeský kraj</c:v>
                </c:pt>
                <c:pt idx="9">
                  <c:v>Olomoucký kraj</c:v>
                </c:pt>
                <c:pt idx="10">
                  <c:v>Kraj Vysočina</c:v>
                </c:pt>
                <c:pt idx="11">
                  <c:v>Jihomoravský kraj</c:v>
                </c:pt>
                <c:pt idx="12">
                  <c:v>Moravskoslezský kraj</c:v>
                </c:pt>
                <c:pt idx="13">
                  <c:v>Středočeský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2A-3E6F-4A87-B32F-5BE755BDC3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11765344"/>
        <c:axId val="411764952"/>
      </c:barChart>
      <c:catAx>
        <c:axId val="411765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764952"/>
        <c:crosses val="autoZero"/>
        <c:auto val="1"/>
        <c:lblAlgn val="ctr"/>
        <c:lblOffset val="100"/>
        <c:noMultiLvlLbl val="0"/>
      </c:catAx>
      <c:valAx>
        <c:axId val="41176495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76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05-4929-94EB-941930D0F9A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05-4929-94EB-941930D0F9A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05-4929-94EB-941930D0F9A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05-4929-94EB-941930D0F9A5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05-4929-94EB-941930D0F9A5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05-4929-94EB-941930D0F9A5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705-4929-94EB-941930D0F9A5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705-4929-94EB-941930D0F9A5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705-4929-94EB-941930D0F9A5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705-4929-94EB-941930D0F9A5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705-4929-94EB-941930D0F9A5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705-4929-94EB-941930D0F9A5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705-4929-94EB-941930D0F9A5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705-4929-94EB-941930D0F9A5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705-4929-94EB-941930D0F9A5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705-4929-94EB-941930D0F9A5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705-4929-94EB-941930D0F9A5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C705-4929-94EB-941930D0F9A5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C705-4929-94EB-941930D0F9A5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C705-4929-94EB-941930D0F9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Liberecký kraj</c:v>
                </c:pt>
                <c:pt idx="1">
                  <c:v>Karlovarský kraj</c:v>
                </c:pt>
                <c:pt idx="2">
                  <c:v>Pardubický kraj</c:v>
                </c:pt>
                <c:pt idx="3">
                  <c:v>Královéhradecký kraj</c:v>
                </c:pt>
                <c:pt idx="4">
                  <c:v>Zlínský kraj</c:v>
                </c:pt>
                <c:pt idx="5">
                  <c:v>Hlavní město Praha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Jihočeský kraj</c:v>
                </c:pt>
                <c:pt idx="9">
                  <c:v>Olomoucký kraj</c:v>
                </c:pt>
                <c:pt idx="10">
                  <c:v>Kraj Vysočina</c:v>
                </c:pt>
                <c:pt idx="11">
                  <c:v>Jihomoravský kraj</c:v>
                </c:pt>
                <c:pt idx="12">
                  <c:v>Moravskoslezský kraj</c:v>
                </c:pt>
                <c:pt idx="13">
                  <c:v>Středočeský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-7</c:v>
                </c:pt>
                <c:pt idx="1">
                  <c:v>-10</c:v>
                </c:pt>
                <c:pt idx="2">
                  <c:v>-11</c:v>
                </c:pt>
                <c:pt idx="3">
                  <c:v>-12</c:v>
                </c:pt>
                <c:pt idx="4">
                  <c:v>-14</c:v>
                </c:pt>
                <c:pt idx="5">
                  <c:v>-16</c:v>
                </c:pt>
                <c:pt idx="6">
                  <c:v>-17</c:v>
                </c:pt>
                <c:pt idx="7">
                  <c:v>-18</c:v>
                </c:pt>
                <c:pt idx="8">
                  <c:v>-28</c:v>
                </c:pt>
                <c:pt idx="9">
                  <c:v>-29</c:v>
                </c:pt>
                <c:pt idx="10">
                  <c:v>-35</c:v>
                </c:pt>
                <c:pt idx="11">
                  <c:v>-43</c:v>
                </c:pt>
                <c:pt idx="12">
                  <c:v>-46</c:v>
                </c:pt>
                <c:pt idx="13">
                  <c:v>-50</c:v>
                </c:pt>
                <c:pt idx="15">
                  <c:v>-163</c:v>
                </c:pt>
                <c:pt idx="16">
                  <c:v>-55</c:v>
                </c:pt>
                <c:pt idx="17">
                  <c:v>-15</c:v>
                </c:pt>
                <c:pt idx="18">
                  <c:v>-55</c:v>
                </c:pt>
                <c:pt idx="19">
                  <c:v>-15</c:v>
                </c:pt>
                <c:pt idx="20">
                  <c:v>-33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C705-4929-94EB-941930D0F9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Liberecký kraj</c:v>
                </c:pt>
                <c:pt idx="1">
                  <c:v>Karlovarský kraj</c:v>
                </c:pt>
                <c:pt idx="2">
                  <c:v>Pardubický kraj</c:v>
                </c:pt>
                <c:pt idx="3">
                  <c:v>Královéhradecký kraj</c:v>
                </c:pt>
                <c:pt idx="4">
                  <c:v>Zlínský kraj</c:v>
                </c:pt>
                <c:pt idx="5">
                  <c:v>Hlavní město Praha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Jihočeský kraj</c:v>
                </c:pt>
                <c:pt idx="9">
                  <c:v>Olomoucký kraj</c:v>
                </c:pt>
                <c:pt idx="10">
                  <c:v>Kraj Vysočina</c:v>
                </c:pt>
                <c:pt idx="11">
                  <c:v>Jihomoravský kraj</c:v>
                </c:pt>
                <c:pt idx="12">
                  <c:v>Moravskoslezský kraj</c:v>
                </c:pt>
                <c:pt idx="13">
                  <c:v>Středočeský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29-C705-4929-94EB-941930D0F9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Liberecký kraj</c:v>
                </c:pt>
                <c:pt idx="1">
                  <c:v>Karlovarský kraj</c:v>
                </c:pt>
                <c:pt idx="2">
                  <c:v>Pardubický kraj</c:v>
                </c:pt>
                <c:pt idx="3">
                  <c:v>Královéhradecký kraj</c:v>
                </c:pt>
                <c:pt idx="4">
                  <c:v>Zlínský kraj</c:v>
                </c:pt>
                <c:pt idx="5">
                  <c:v>Hlavní město Praha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Jihočeský kraj</c:v>
                </c:pt>
                <c:pt idx="9">
                  <c:v>Olomoucký kraj</c:v>
                </c:pt>
                <c:pt idx="10">
                  <c:v>Kraj Vysočina</c:v>
                </c:pt>
                <c:pt idx="11">
                  <c:v>Jihomoravský kraj</c:v>
                </c:pt>
                <c:pt idx="12">
                  <c:v>Moravskoslezský kraj</c:v>
                </c:pt>
                <c:pt idx="13">
                  <c:v>Středočeský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2A-C705-4929-94EB-941930D0F9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11765344"/>
        <c:axId val="411764952"/>
      </c:barChart>
      <c:catAx>
        <c:axId val="411765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764952"/>
        <c:crosses val="autoZero"/>
        <c:auto val="1"/>
        <c:lblAlgn val="ctr"/>
        <c:lblOffset val="100"/>
        <c:noMultiLvlLbl val="0"/>
      </c:catAx>
      <c:valAx>
        <c:axId val="41176495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76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95081024824667E-2"/>
          <c:y val="3.4710652534455523E-2"/>
          <c:w val="0.89772678817626628"/>
          <c:h val="0.82659249486116027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Dětské lékařství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0-2F5F-4A04-AD48-87A4AAED495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1-2F5F-4A04-AD48-87A4AAED495C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2-2F5F-4A04-AD48-87A4AAED495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3-2F5F-4A04-AD48-87A4AAED495C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4-2F5F-4A04-AD48-87A4AAED495C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5-2F5F-4A04-AD48-87A4AAED495C}"/>
              </c:ext>
            </c:extLst>
          </c:dPt>
          <c:dLbls>
            <c:dLbl>
              <c:idx val="11"/>
              <c:layout>
                <c:manualLayout>
                  <c:x val="-2.4684777122931708E-2"/>
                  <c:y val="-3.956057317777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F-4A04-AD48-87A4AAED4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List1!$B$1:$N$1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List1!$B$2:$N$2</c:f>
              <c:numCache>
                <c:formatCode>General</c:formatCode>
                <c:ptCount val="13"/>
                <c:pt idx="0">
                  <c:v>55</c:v>
                </c:pt>
                <c:pt idx="1">
                  <c:v>68</c:v>
                </c:pt>
                <c:pt idx="2">
                  <c:v>65</c:v>
                </c:pt>
                <c:pt idx="3">
                  <c:v>71</c:v>
                </c:pt>
                <c:pt idx="4">
                  <c:v>61</c:v>
                </c:pt>
                <c:pt idx="5">
                  <c:v>59</c:v>
                </c:pt>
                <c:pt idx="6">
                  <c:v>52</c:v>
                </c:pt>
                <c:pt idx="7">
                  <c:v>49</c:v>
                </c:pt>
                <c:pt idx="8">
                  <c:v>59</c:v>
                </c:pt>
                <c:pt idx="9">
                  <c:v>60</c:v>
                </c:pt>
                <c:pt idx="10">
                  <c:v>63</c:v>
                </c:pt>
                <c:pt idx="11">
                  <c:v>40</c:v>
                </c:pt>
                <c:pt idx="12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F5F-4A04-AD48-87A4AAED495C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Praktické lékařství pro děti a dorost</c:v>
                </c:pt>
              </c:strCache>
            </c:strRef>
          </c:tx>
          <c:spPr>
            <a:ln w="190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List1!$B$1:$N$1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List1!$B$3:$N$3</c:f>
              <c:numCache>
                <c:formatCode>General</c:formatCode>
                <c:ptCount val="13"/>
                <c:pt idx="0">
                  <c:v>38</c:v>
                </c:pt>
                <c:pt idx="1">
                  <c:v>16</c:v>
                </c:pt>
                <c:pt idx="2">
                  <c:v>29</c:v>
                </c:pt>
                <c:pt idx="3">
                  <c:v>39</c:v>
                </c:pt>
                <c:pt idx="4">
                  <c:v>52</c:v>
                </c:pt>
                <c:pt idx="5">
                  <c:v>47</c:v>
                </c:pt>
                <c:pt idx="6">
                  <c:v>38</c:v>
                </c:pt>
                <c:pt idx="7">
                  <c:v>38</c:v>
                </c:pt>
                <c:pt idx="8">
                  <c:v>32</c:v>
                </c:pt>
                <c:pt idx="9">
                  <c:v>32</c:v>
                </c:pt>
                <c:pt idx="10">
                  <c:v>28</c:v>
                </c:pt>
                <c:pt idx="11">
                  <c:v>31</c:v>
                </c:pt>
                <c:pt idx="1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F5F-4A04-AD48-87A4AAED495C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Pediatrie</c:v>
                </c:pt>
              </c:strCache>
            </c:strRef>
          </c:tx>
          <c:spPr>
            <a:ln w="19050" cap="rnd" cmpd="sng" algn="ctr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3.910875705819182E-3"/>
                  <c:y val="-3.8253474126851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5F-4A04-AD48-87A4AAED4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List1!$B$1:$N$1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List1!$B$4:$N$4</c:f>
              <c:numCache>
                <c:formatCode>General</c:formatCode>
                <c:ptCount val="13"/>
                <c:pt idx="8">
                  <c:v>2</c:v>
                </c:pt>
                <c:pt idx="9">
                  <c:v>3</c:v>
                </c:pt>
                <c:pt idx="10">
                  <c:v>14</c:v>
                </c:pt>
                <c:pt idx="11">
                  <c:v>27</c:v>
                </c:pt>
                <c:pt idx="12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F5F-4A04-AD48-87A4AAED495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9871232"/>
        <c:axId val="59879808"/>
      </c:lineChart>
      <c:catAx>
        <c:axId val="5987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879808"/>
        <c:crosses val="autoZero"/>
        <c:auto val="1"/>
        <c:lblAlgn val="ctr"/>
        <c:lblOffset val="100"/>
        <c:tickLblSkip val="1"/>
        <c:noMultiLvlLbl val="0"/>
      </c:catAx>
      <c:valAx>
        <c:axId val="598798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87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95081024824667E-2"/>
          <c:y val="3.4710652534455523E-2"/>
          <c:w val="0.89772678817626628"/>
          <c:h val="0.82659249486116027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Dětské lékařství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0-533B-4233-9DEB-CB01927CEA01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5-533B-4233-9DEB-CB01927CEA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List1!$B$1:$J$1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List1!$B$2:$J$2</c:f>
              <c:numCache>
                <c:formatCode>General</c:formatCode>
                <c:ptCount val="9"/>
                <c:pt idx="0">
                  <c:v>6</c:v>
                </c:pt>
                <c:pt idx="1">
                  <c:v>13</c:v>
                </c:pt>
                <c:pt idx="2">
                  <c:v>47</c:v>
                </c:pt>
                <c:pt idx="3">
                  <c:v>14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3B-4233-9DEB-CB01927CEA01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Praktický lékař pro děti a dorost</c:v>
                </c:pt>
              </c:strCache>
            </c:strRef>
          </c:tx>
          <c:spPr>
            <a:ln w="190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List1!$B$1:$J$1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List1!$B$3:$J$3</c:f>
              <c:numCache>
                <c:formatCode>General</c:formatCode>
                <c:ptCount val="9"/>
                <c:pt idx="0">
                  <c:v>69</c:v>
                </c:pt>
                <c:pt idx="1">
                  <c:v>64</c:v>
                </c:pt>
                <c:pt idx="2">
                  <c:v>81</c:v>
                </c:pt>
                <c:pt idx="3">
                  <c:v>55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33B-4233-9DEB-CB01927CEA01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Pediatrie</c:v>
                </c:pt>
              </c:strCache>
            </c:strRef>
          </c:tx>
          <c:spPr>
            <a:ln w="19050" cap="rnd" cmpd="sng" algn="ctr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List1!$B$1:$J$1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List1!$B$4:$J$4</c:f>
              <c:numCache>
                <c:formatCode>General</c:formatCode>
                <c:ptCount val="9"/>
                <c:pt idx="2">
                  <c:v>0</c:v>
                </c:pt>
                <c:pt idx="3">
                  <c:v>35</c:v>
                </c:pt>
                <c:pt idx="4">
                  <c:v>167</c:v>
                </c:pt>
                <c:pt idx="5">
                  <c:v>184</c:v>
                </c:pt>
                <c:pt idx="6">
                  <c:v>201</c:v>
                </c:pt>
                <c:pt idx="7">
                  <c:v>213</c:v>
                </c:pt>
                <c:pt idx="8">
                  <c:v>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33B-4233-9DEB-CB01927CEA0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9871232"/>
        <c:axId val="59879808"/>
      </c:lineChart>
      <c:catAx>
        <c:axId val="5987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879808"/>
        <c:crosses val="autoZero"/>
        <c:auto val="1"/>
        <c:lblAlgn val="ctr"/>
        <c:lblOffset val="100"/>
        <c:tickLblSkip val="1"/>
        <c:noMultiLvlLbl val="0"/>
      </c:catAx>
      <c:valAx>
        <c:axId val="598798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87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95081024824667E-2"/>
          <c:y val="3.4710652534455523E-2"/>
          <c:w val="0.89772678817626628"/>
          <c:h val="0.82659249486116027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Dětské lékařství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0-E202-40B7-831E-EF7C571A8FB0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1-E202-40B7-831E-EF7C571A8F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List1!$B$1:$J$1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List1!$B$2:$J$2</c:f>
              <c:numCache>
                <c:formatCode>General</c:formatCode>
                <c:ptCount val="9"/>
                <c:pt idx="7">
                  <c:v>6</c:v>
                </c:pt>
                <c:pt idx="8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02-40B7-831E-EF7C571A8FB0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Praktický lékař pro děti a dorost</c:v>
                </c:pt>
              </c:strCache>
            </c:strRef>
          </c:tx>
          <c:spPr>
            <a:ln w="190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List1!$B$1:$J$1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List1!$B$3:$J$3</c:f>
              <c:numCache>
                <c:formatCode>General</c:formatCode>
                <c:ptCount val="9"/>
                <c:pt idx="0">
                  <c:v>22</c:v>
                </c:pt>
                <c:pt idx="1">
                  <c:v>23</c:v>
                </c:pt>
                <c:pt idx="2">
                  <c:v>19</c:v>
                </c:pt>
                <c:pt idx="3">
                  <c:v>21</c:v>
                </c:pt>
                <c:pt idx="4">
                  <c:v>32</c:v>
                </c:pt>
                <c:pt idx="5">
                  <c:v>27</c:v>
                </c:pt>
                <c:pt idx="6">
                  <c:v>15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02-40B7-831E-EF7C571A8FB0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Pediatrie</c:v>
                </c:pt>
              </c:strCache>
            </c:strRef>
          </c:tx>
          <c:spPr>
            <a:ln w="19050" cap="rnd" cmpd="sng" algn="ctr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List1!$B$1:$J$1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List1!$B$4:$J$4</c:f>
              <c:numCache>
                <c:formatCode>General</c:formatCode>
                <c:ptCount val="9"/>
                <c:pt idx="3">
                  <c:v>10</c:v>
                </c:pt>
                <c:pt idx="4">
                  <c:v>10</c:v>
                </c:pt>
                <c:pt idx="5">
                  <c:v>6</c:v>
                </c:pt>
                <c:pt idx="6">
                  <c:v>19</c:v>
                </c:pt>
                <c:pt idx="7">
                  <c:v>96</c:v>
                </c:pt>
                <c:pt idx="8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02-40B7-831E-EF7C571A8FB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9871232"/>
        <c:axId val="59879808"/>
      </c:lineChart>
      <c:catAx>
        <c:axId val="5987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879808"/>
        <c:crosses val="autoZero"/>
        <c:auto val="1"/>
        <c:lblAlgn val="ctr"/>
        <c:lblOffset val="100"/>
        <c:tickLblSkip val="1"/>
        <c:noMultiLvlLbl val="0"/>
      </c:catAx>
      <c:valAx>
        <c:axId val="598798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87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List1!$B$1:$N$1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List1!$B$2:$N$2</c:f>
              <c:numCache>
                <c:formatCode>0.0</c:formatCode>
                <c:ptCount val="13"/>
                <c:pt idx="0">
                  <c:v>22.58064516129032</c:v>
                </c:pt>
                <c:pt idx="1">
                  <c:v>20.238095238095237</c:v>
                </c:pt>
                <c:pt idx="2">
                  <c:v>25.531914893617021</c:v>
                </c:pt>
                <c:pt idx="3">
                  <c:v>13.636363636363635</c:v>
                </c:pt>
                <c:pt idx="4">
                  <c:v>14.159292035398231</c:v>
                </c:pt>
                <c:pt idx="5">
                  <c:v>17.924528301886792</c:v>
                </c:pt>
                <c:pt idx="6">
                  <c:v>12.222222222222221</c:v>
                </c:pt>
                <c:pt idx="7">
                  <c:v>19.540229885057471</c:v>
                </c:pt>
                <c:pt idx="8">
                  <c:v>11.827956989247312</c:v>
                </c:pt>
                <c:pt idx="9">
                  <c:v>14.736842105263156</c:v>
                </c:pt>
                <c:pt idx="10">
                  <c:v>19.047619047619047</c:v>
                </c:pt>
                <c:pt idx="11">
                  <c:v>25.510204081632654</c:v>
                </c:pt>
                <c:pt idx="1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F-4164-94F3-5B28634F1D93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List1!$B$1:$N$1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List1!$B$3:$N$3</c:f>
              <c:numCache>
                <c:formatCode>0.0</c:formatCode>
                <c:ptCount val="13"/>
                <c:pt idx="0">
                  <c:v>77.41935483870968</c:v>
                </c:pt>
                <c:pt idx="1">
                  <c:v>79.761904761904773</c:v>
                </c:pt>
                <c:pt idx="2">
                  <c:v>74.468085106382972</c:v>
                </c:pt>
                <c:pt idx="3">
                  <c:v>86.36363636363636</c:v>
                </c:pt>
                <c:pt idx="4">
                  <c:v>85.840707964601776</c:v>
                </c:pt>
                <c:pt idx="5">
                  <c:v>82.075471698113205</c:v>
                </c:pt>
                <c:pt idx="6">
                  <c:v>87.777777777777771</c:v>
                </c:pt>
                <c:pt idx="7">
                  <c:v>80.459770114942529</c:v>
                </c:pt>
                <c:pt idx="8">
                  <c:v>88.172043010752688</c:v>
                </c:pt>
                <c:pt idx="9">
                  <c:v>85.263157894736835</c:v>
                </c:pt>
                <c:pt idx="10">
                  <c:v>80.952380952380949</c:v>
                </c:pt>
                <c:pt idx="11">
                  <c:v>74.489795918367349</c:v>
                </c:pt>
                <c:pt idx="1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F-4164-94F3-5B28634F1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4916096"/>
        <c:axId val="46122112"/>
      </c:barChart>
      <c:catAx>
        <c:axId val="4491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cs-CZ"/>
          </a:p>
        </c:txPr>
        <c:crossAx val="46122112"/>
        <c:crosses val="autoZero"/>
        <c:auto val="1"/>
        <c:lblAlgn val="ctr"/>
        <c:lblOffset val="100"/>
        <c:tickLblSkip val="1"/>
        <c:noMultiLvlLbl val="0"/>
      </c:catAx>
      <c:valAx>
        <c:axId val="4612211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491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3E734-00B3-4A9A-81C4-813D8F393B1E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BDBF4-A65A-4E86-8D13-3641195D3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AF84F-1428-4A77-924B-854265A04D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348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DBF4-A65A-4E86-8D13-3641195D3E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406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FAF74-7B26-4960-B3A2-9434BAEC7F0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39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AF84F-1428-4A77-924B-854265A04D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81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AF84F-1428-4A77-924B-854265A04D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26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AF84F-1428-4A77-924B-854265A04D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18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AF84F-1428-4A77-924B-854265A04D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680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AF84F-1428-4A77-924B-854265A04D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20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AF84F-1428-4A77-924B-854265A04D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16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AF84F-1428-4A77-924B-854265A04D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099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FAF74-7B26-4960-B3A2-9434BAEC7F0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69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image" Target="../media/image2.emf"/><Relationship Id="rId26" Type="http://schemas.openxmlformats.org/officeDocument/2006/relationships/image" Target="../media/image10.tiff"/><Relationship Id="rId21" Type="http://schemas.openxmlformats.org/officeDocument/2006/relationships/image" Target="../media/image5.tiff"/><Relationship Id="rId34" Type="http://schemas.openxmlformats.org/officeDocument/2006/relationships/image" Target="../media/image18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.emf"/><Relationship Id="rId25" Type="http://schemas.openxmlformats.org/officeDocument/2006/relationships/image" Target="../media/image9.tiff"/><Relationship Id="rId33" Type="http://schemas.openxmlformats.org/officeDocument/2006/relationships/image" Target="../media/image17.png"/><Relationship Id="rId2" Type="http://schemas.openxmlformats.org/officeDocument/2006/relationships/tags" Target="../tags/tag3.xml"/><Relationship Id="rId16" Type="http://schemas.openxmlformats.org/officeDocument/2006/relationships/slideMaster" Target="../slideMasters/slideMaster1.xml"/><Relationship Id="rId20" Type="http://schemas.openxmlformats.org/officeDocument/2006/relationships/image" Target="../media/image4.tiff"/><Relationship Id="rId29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8.jpeg"/><Relationship Id="rId32" Type="http://schemas.openxmlformats.org/officeDocument/2006/relationships/image" Target="../media/image16.png"/><Relationship Id="rId37" Type="http://schemas.openxmlformats.org/officeDocument/2006/relationships/image" Target="../media/image20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7.jpeg"/><Relationship Id="rId28" Type="http://schemas.openxmlformats.org/officeDocument/2006/relationships/image" Target="../media/image12.jpeg"/><Relationship Id="rId36" Type="http://schemas.openxmlformats.org/officeDocument/2006/relationships/image" Target="../media/image19.png"/><Relationship Id="rId10" Type="http://schemas.openxmlformats.org/officeDocument/2006/relationships/tags" Target="../tags/tag11.xml"/><Relationship Id="rId19" Type="http://schemas.openxmlformats.org/officeDocument/2006/relationships/image" Target="../media/image3.emf"/><Relationship Id="rId31" Type="http://schemas.openxmlformats.org/officeDocument/2006/relationships/image" Target="../media/image1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6.tiff"/><Relationship Id="rId27" Type="http://schemas.openxmlformats.org/officeDocument/2006/relationships/image" Target="../media/image11.tiff"/><Relationship Id="rId30" Type="http://schemas.openxmlformats.org/officeDocument/2006/relationships/image" Target="../media/image14.png"/><Relationship Id="rId35" Type="http://schemas.microsoft.com/office/2007/relationships/hdphoto" Target="../media/hdphoto1.wdp"/><Relationship Id="rId8" Type="http://schemas.openxmlformats.org/officeDocument/2006/relationships/tags" Target="../tags/tag9.xml"/><Relationship Id="rId3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.emf"/><Relationship Id="rId3" Type="http://schemas.openxmlformats.org/officeDocument/2006/relationships/image" Target="../media/image2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slideMaster" Target="../slideMasters/slideMaster2.xml"/><Relationship Id="rId16" Type="http://schemas.openxmlformats.org/officeDocument/2006/relationships/image" Target="../media/image32.png"/><Relationship Id="rId1" Type="http://schemas.openxmlformats.org/officeDocument/2006/relationships/tags" Target="../tags/tag17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png"/><Relationship Id="rId15" Type="http://schemas.openxmlformats.org/officeDocument/2006/relationships/image" Target="../media/image31.ti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0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7" Type="http://schemas.openxmlformats.org/officeDocument/2006/relationships/image" Target="../media/image36.tif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5.png"/><Relationship Id="rId5" Type="http://schemas.openxmlformats.org/officeDocument/2006/relationships/image" Target="../media/image2.emf"/><Relationship Id="rId4" Type="http://schemas.openxmlformats.org/officeDocument/2006/relationships/image" Target="../media/image2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1.jpeg"/><Relationship Id="rId5" Type="http://schemas.openxmlformats.org/officeDocument/2006/relationships/image" Target="cid:image003.jpg@01CF6DFE.8D73A1C0" TargetMode="External"/><Relationship Id="rId4" Type="http://schemas.openxmlformats.org/officeDocument/2006/relationships/image" Target="../media/image4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1.jpeg"/><Relationship Id="rId5" Type="http://schemas.openxmlformats.org/officeDocument/2006/relationships/image" Target="cid:image003.jpg@01CF6DFE.8D73A1C0" TargetMode="External"/><Relationship Id="rId4" Type="http://schemas.openxmlformats.org/officeDocument/2006/relationships/image" Target="../media/image40.jpe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cid:image003.jpg@01CF6DFE.8D73A1C0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0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Relationship Id="rId6" Type="http://schemas.openxmlformats.org/officeDocument/2006/relationships/image" Target="../media/image20.png"/><Relationship Id="rId5" Type="http://schemas.openxmlformats.org/officeDocument/2006/relationships/image" Target="../media/image3.emf"/><Relationship Id="rId10" Type="http://schemas.openxmlformats.org/officeDocument/2006/relationships/image" Target="../media/image42.png"/><Relationship Id="rId4" Type="http://schemas.openxmlformats.org/officeDocument/2006/relationships/image" Target="../media/image2.emf"/><Relationship Id="rId9" Type="http://schemas.openxmlformats.org/officeDocument/2006/relationships/image" Target="../media/image4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1.jpeg"/><Relationship Id="rId5" Type="http://schemas.openxmlformats.org/officeDocument/2006/relationships/image" Target="cid:image003.jpg@01CF6DFE.8D73A1C0" TargetMode="External"/><Relationship Id="rId4" Type="http://schemas.openxmlformats.org/officeDocument/2006/relationships/image" Target="../media/image40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emf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1.jpeg"/><Relationship Id="rId5" Type="http://schemas.openxmlformats.org/officeDocument/2006/relationships/image" Target="cid:image003.jpg@01CF6DFE.8D73A1C0" TargetMode="External"/><Relationship Id="rId4" Type="http://schemas.openxmlformats.org/officeDocument/2006/relationships/image" Target="../media/image40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48.sv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7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1.jpeg"/><Relationship Id="rId5" Type="http://schemas.openxmlformats.org/officeDocument/2006/relationships/image" Target="cid:image003.jpg@01CF6DFE.8D73A1C0" TargetMode="External"/><Relationship Id="rId4" Type="http://schemas.openxmlformats.org/officeDocument/2006/relationships/image" Target="../media/image40.jpe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.emf"/><Relationship Id="rId3" Type="http://schemas.openxmlformats.org/officeDocument/2006/relationships/image" Target="../media/image2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42.png"/><Relationship Id="rId15" Type="http://schemas.openxmlformats.org/officeDocument/2006/relationships/image" Target="../media/image56.png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55.jpe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emf"/><Relationship Id="rId4" Type="http://schemas.openxmlformats.org/officeDocument/2006/relationships/image" Target="../media/image21.emf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1.jpeg"/><Relationship Id="rId5" Type="http://schemas.openxmlformats.org/officeDocument/2006/relationships/image" Target="cid:image003.jpg@01CF6DFE.8D73A1C0" TargetMode="External"/><Relationship Id="rId4" Type="http://schemas.openxmlformats.org/officeDocument/2006/relationships/image" Target="../media/image40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35">
            <a:extLst>
              <a:ext uri="{FF2B5EF4-FFF2-40B4-BE49-F238E27FC236}">
                <a16:creationId xmlns:a16="http://schemas.microsoft.com/office/drawing/2014/main" id="{77C63991-1C36-4B8C-B7EC-85B113AC3A08}"/>
              </a:ext>
            </a:extLst>
          </p:cNvPr>
          <p:cNvSpPr/>
          <p:nvPr userDrawn="1"/>
        </p:nvSpPr>
        <p:spPr bwMode="gray">
          <a:xfrm>
            <a:off x="290679" y="1966007"/>
            <a:ext cx="11656519" cy="3962313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CD3A8A6-2AA8-43CE-93F7-46D9B185ACF4}"/>
              </a:ext>
            </a:extLst>
          </p:cNvPr>
          <p:cNvSpPr/>
          <p:nvPr userDrawn="1"/>
        </p:nvSpPr>
        <p:spPr bwMode="gray">
          <a:xfrm>
            <a:off x="1168400" y="2367131"/>
            <a:ext cx="9855200" cy="307959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13AD1DC-854F-461A-85CE-261821237239}"/>
              </a:ext>
            </a:extLst>
          </p:cNvPr>
          <p:cNvSpPr/>
          <p:nvPr userDrawn="1"/>
        </p:nvSpPr>
        <p:spPr>
          <a:xfrm>
            <a:off x="13436" y="5922000"/>
            <a:ext cx="12191997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E9CBE7C-B46B-4263-B7DA-1846693D9836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FBFCF4F-142E-4CF2-93B7-E6AD72FC5639}"/>
              </a:ext>
            </a:extLst>
          </p:cNvPr>
          <p:cNvSpPr/>
          <p:nvPr userDrawn="1"/>
        </p:nvSpPr>
        <p:spPr>
          <a:xfrm>
            <a:off x="13436" y="5922000"/>
            <a:ext cx="12191997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F5E0734-7668-4265-8737-BB10B3A928BB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69EF8DF-41B0-4748-8427-90481B64DC71}"/>
              </a:ext>
            </a:extLst>
          </p:cNvPr>
          <p:cNvSpPr txBox="1"/>
          <p:nvPr userDrawn="1"/>
        </p:nvSpPr>
        <p:spPr>
          <a:xfrm>
            <a:off x="8713002" y="6142934"/>
            <a:ext cx="337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3D67BC"/>
                </a:solidFill>
              </a:rPr>
              <a:t>Ústav zdravotnických informací a statistiky České republiky</a:t>
            </a:r>
          </a:p>
          <a:p>
            <a:r>
              <a:rPr lang="cs-CZ" sz="900" i="1" dirty="0">
                <a:solidFill>
                  <a:srgbClr val="3D67BC"/>
                </a:solidFill>
              </a:rPr>
              <a:t>Institute </a:t>
            </a:r>
            <a:r>
              <a:rPr lang="cs-CZ" sz="900" i="1" dirty="0" err="1">
                <a:solidFill>
                  <a:srgbClr val="3D67BC"/>
                </a:solidFill>
              </a:rPr>
              <a:t>of</a:t>
            </a:r>
            <a:r>
              <a:rPr lang="cs-CZ" sz="900" i="1" dirty="0">
                <a:solidFill>
                  <a:srgbClr val="3D67BC"/>
                </a:solidFill>
              </a:rPr>
              <a:t> </a:t>
            </a:r>
            <a:r>
              <a:rPr lang="cs-CZ" sz="900" i="1" dirty="0" err="1">
                <a:solidFill>
                  <a:srgbClr val="3D67BC"/>
                </a:solidFill>
              </a:rPr>
              <a:t>Health</a:t>
            </a:r>
            <a:r>
              <a:rPr lang="cs-CZ" sz="900" i="1" dirty="0">
                <a:solidFill>
                  <a:srgbClr val="3D67BC"/>
                </a:solidFill>
              </a:rPr>
              <a:t> </a:t>
            </a:r>
            <a:r>
              <a:rPr lang="cs-CZ" sz="900" i="1" dirty="0" err="1">
                <a:solidFill>
                  <a:srgbClr val="3D67BC"/>
                </a:solidFill>
              </a:rPr>
              <a:t>Information</a:t>
            </a:r>
            <a:r>
              <a:rPr lang="cs-CZ" sz="900" i="1" dirty="0">
                <a:solidFill>
                  <a:srgbClr val="3D67BC"/>
                </a:solidFill>
              </a:rPr>
              <a:t> and </a:t>
            </a:r>
            <a:r>
              <a:rPr lang="cs-CZ" sz="900" i="1" dirty="0" err="1">
                <a:solidFill>
                  <a:srgbClr val="3D67BC"/>
                </a:solidFill>
              </a:rPr>
              <a:t>Statistics</a:t>
            </a:r>
            <a:r>
              <a:rPr lang="cs-CZ" sz="900" i="1" dirty="0">
                <a:solidFill>
                  <a:srgbClr val="3D67BC"/>
                </a:solidFill>
              </a:rPr>
              <a:t> </a:t>
            </a:r>
            <a:r>
              <a:rPr lang="cs-CZ" sz="900" i="1" dirty="0" err="1">
                <a:solidFill>
                  <a:srgbClr val="3D67BC"/>
                </a:solidFill>
              </a:rPr>
              <a:t>of</a:t>
            </a:r>
            <a:r>
              <a:rPr lang="cs-CZ" sz="900" i="1" dirty="0">
                <a:solidFill>
                  <a:srgbClr val="3D67BC"/>
                </a:solidFill>
              </a:rPr>
              <a:t> </a:t>
            </a:r>
            <a:r>
              <a:rPr lang="cs-CZ" sz="900" i="1" dirty="0" err="1">
                <a:solidFill>
                  <a:srgbClr val="3D67BC"/>
                </a:solidFill>
              </a:rPr>
              <a:t>the</a:t>
            </a:r>
            <a:r>
              <a:rPr lang="cs-CZ" sz="900" i="1" dirty="0">
                <a:solidFill>
                  <a:srgbClr val="3D67BC"/>
                </a:solidFill>
              </a:rPr>
              <a:t> Czech Republic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8485F3D-5497-49B5-8AFD-B48C5B7D1E3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90" y="6089199"/>
            <a:ext cx="349247" cy="36000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638B3C8C-A726-43EE-80E2-A0C80CD5D0F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0" y="6186252"/>
            <a:ext cx="3763463" cy="324000"/>
          </a:xfrm>
          <a:prstGeom prst="rect">
            <a:avLst/>
          </a:prstGeom>
        </p:spPr>
      </p:pic>
      <p:sp>
        <p:nvSpPr>
          <p:cNvPr id="21" name="Volný tvar 6">
            <a:extLst>
              <a:ext uri="{FF2B5EF4-FFF2-40B4-BE49-F238E27FC236}">
                <a16:creationId xmlns:a16="http://schemas.microsoft.com/office/drawing/2014/main" id="{B1B50602-9BEE-4838-BABB-479E9B9DA990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gradFill flip="none" rotWithShape="1">
            <a:gsLst>
              <a:gs pos="0">
                <a:srgbClr val="AFEBEB"/>
              </a:gs>
              <a:gs pos="77000">
                <a:schemeClr val="bg1">
                  <a:alpha val="2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Volný tvar 17">
            <a:extLst>
              <a:ext uri="{FF2B5EF4-FFF2-40B4-BE49-F238E27FC236}">
                <a16:creationId xmlns:a16="http://schemas.microsoft.com/office/drawing/2014/main" id="{95BC6203-BD83-4803-AD8B-9671459BFB7C}"/>
              </a:ext>
            </a:extLst>
          </p:cNvPr>
          <p:cNvSpPr/>
          <p:nvPr userDrawn="1"/>
        </p:nvSpPr>
        <p:spPr>
          <a:xfrm rot="10800000">
            <a:off x="-1" y="4380806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gradFill flip="none" rotWithShape="1">
            <a:gsLst>
              <a:gs pos="0">
                <a:srgbClr val="AFEBEB"/>
              </a:gs>
              <a:gs pos="77000">
                <a:schemeClr val="bg1">
                  <a:alpha val="2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Volný tvar 18">
            <a:extLst>
              <a:ext uri="{FF2B5EF4-FFF2-40B4-BE49-F238E27FC236}">
                <a16:creationId xmlns:a16="http://schemas.microsoft.com/office/drawing/2014/main" id="{9EAB8E8B-17AE-4319-8FA3-A1DAAC330720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3CCCC">
              <a:alpha val="3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33CCCC"/>
              </a:solidFill>
            </a:endParaRPr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F6EDD091-54FF-47D8-93B0-AFD02A675C6B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424242">
              <a:alpha val="27843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0BD7415F-41C1-49B0-B1E5-81290655E2F9}"/>
              </a:ext>
            </a:extLst>
          </p:cNvPr>
          <p:cNvSpPr/>
          <p:nvPr userDrawn="1"/>
        </p:nvSpPr>
        <p:spPr>
          <a:xfrm>
            <a:off x="13436" y="5922000"/>
            <a:ext cx="12191997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8CA2A8DB-6132-49AF-AB7B-13A599EB0EFD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849DD4F5-BD09-4694-A8D4-C61F8C5F332C}"/>
              </a:ext>
            </a:extLst>
          </p:cNvPr>
          <p:cNvSpPr/>
          <p:nvPr userDrawn="1"/>
        </p:nvSpPr>
        <p:spPr>
          <a:xfrm>
            <a:off x="13436" y="5922000"/>
            <a:ext cx="12191997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3047D081-E38A-44AF-9897-78A3A584B7D6}"/>
              </a:ext>
            </a:extLst>
          </p:cNvPr>
          <p:cNvSpPr/>
          <p:nvPr userDrawn="1"/>
        </p:nvSpPr>
        <p:spPr>
          <a:xfrm>
            <a:off x="0" y="5861078"/>
            <a:ext cx="12192000" cy="45719"/>
          </a:xfrm>
          <a:prstGeom prst="rect">
            <a:avLst/>
          </a:prstGeom>
          <a:solidFill>
            <a:srgbClr val="D7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8092765-6AFA-495D-B911-346954B65B3F}"/>
              </a:ext>
            </a:extLst>
          </p:cNvPr>
          <p:cNvSpPr txBox="1"/>
          <p:nvPr userDrawn="1"/>
        </p:nvSpPr>
        <p:spPr>
          <a:xfrm>
            <a:off x="8713002" y="6180642"/>
            <a:ext cx="337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3D67BC"/>
                </a:solidFill>
              </a:rPr>
              <a:t>Ústav zdravotnických informací a statistiky České republiky</a:t>
            </a:r>
          </a:p>
          <a:p>
            <a:r>
              <a:rPr lang="cs-CZ" sz="900" i="1" dirty="0">
                <a:solidFill>
                  <a:srgbClr val="3D67BC"/>
                </a:solidFill>
              </a:rPr>
              <a:t>Institute </a:t>
            </a:r>
            <a:r>
              <a:rPr lang="cs-CZ" sz="900" i="1" dirty="0" err="1">
                <a:solidFill>
                  <a:srgbClr val="3D67BC"/>
                </a:solidFill>
              </a:rPr>
              <a:t>of</a:t>
            </a:r>
            <a:r>
              <a:rPr lang="cs-CZ" sz="900" i="1" dirty="0">
                <a:solidFill>
                  <a:srgbClr val="3D67BC"/>
                </a:solidFill>
              </a:rPr>
              <a:t> </a:t>
            </a:r>
            <a:r>
              <a:rPr lang="cs-CZ" sz="900" i="1" dirty="0" err="1">
                <a:solidFill>
                  <a:srgbClr val="3D67BC"/>
                </a:solidFill>
              </a:rPr>
              <a:t>Health</a:t>
            </a:r>
            <a:r>
              <a:rPr lang="cs-CZ" sz="900" i="1" dirty="0">
                <a:solidFill>
                  <a:srgbClr val="3D67BC"/>
                </a:solidFill>
              </a:rPr>
              <a:t> </a:t>
            </a:r>
            <a:r>
              <a:rPr lang="cs-CZ" sz="900" i="1" dirty="0" err="1">
                <a:solidFill>
                  <a:srgbClr val="3D67BC"/>
                </a:solidFill>
              </a:rPr>
              <a:t>Information</a:t>
            </a:r>
            <a:r>
              <a:rPr lang="cs-CZ" sz="900" i="1" dirty="0">
                <a:solidFill>
                  <a:srgbClr val="3D67BC"/>
                </a:solidFill>
              </a:rPr>
              <a:t> and </a:t>
            </a:r>
            <a:r>
              <a:rPr lang="cs-CZ" sz="900" i="1" dirty="0" err="1">
                <a:solidFill>
                  <a:srgbClr val="3D67BC"/>
                </a:solidFill>
              </a:rPr>
              <a:t>Statistics</a:t>
            </a:r>
            <a:r>
              <a:rPr lang="cs-CZ" sz="900" i="1" dirty="0">
                <a:solidFill>
                  <a:srgbClr val="3D67BC"/>
                </a:solidFill>
              </a:rPr>
              <a:t> </a:t>
            </a:r>
            <a:r>
              <a:rPr lang="cs-CZ" sz="900" i="1" dirty="0" err="1">
                <a:solidFill>
                  <a:srgbClr val="3D67BC"/>
                </a:solidFill>
              </a:rPr>
              <a:t>of</a:t>
            </a:r>
            <a:r>
              <a:rPr lang="cs-CZ" sz="900" i="1" dirty="0">
                <a:solidFill>
                  <a:srgbClr val="3D67BC"/>
                </a:solidFill>
              </a:rPr>
              <a:t> </a:t>
            </a:r>
            <a:r>
              <a:rPr lang="cs-CZ" sz="900" i="1" dirty="0" err="1">
                <a:solidFill>
                  <a:srgbClr val="3D67BC"/>
                </a:solidFill>
              </a:rPr>
              <a:t>the</a:t>
            </a:r>
            <a:r>
              <a:rPr lang="cs-CZ" sz="900" i="1" dirty="0">
                <a:solidFill>
                  <a:srgbClr val="3D67BC"/>
                </a:solidFill>
              </a:rPr>
              <a:t> Czech Republic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A17EB16A-C11F-4A98-8AEF-6F68E544378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90" y="6126907"/>
            <a:ext cx="349247" cy="360000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971F6B34-8865-4003-99E1-69418AA2914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0" y="6186252"/>
            <a:ext cx="3763463" cy="324000"/>
          </a:xfrm>
          <a:prstGeom prst="rect">
            <a:avLst/>
          </a:prstGeom>
        </p:spPr>
      </p:pic>
      <p:sp>
        <p:nvSpPr>
          <p:cNvPr id="32" name="Volný tvar 6">
            <a:extLst>
              <a:ext uri="{FF2B5EF4-FFF2-40B4-BE49-F238E27FC236}">
                <a16:creationId xmlns:a16="http://schemas.microsoft.com/office/drawing/2014/main" id="{93B4AAF2-2ECB-447E-88BF-C2AE1B238485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Volný tvar 17">
            <a:extLst>
              <a:ext uri="{FF2B5EF4-FFF2-40B4-BE49-F238E27FC236}">
                <a16:creationId xmlns:a16="http://schemas.microsoft.com/office/drawing/2014/main" id="{E5A377F3-758A-43B6-8C6A-4AA4F1E3F233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Volný tvar 18">
            <a:extLst>
              <a:ext uri="{FF2B5EF4-FFF2-40B4-BE49-F238E27FC236}">
                <a16:creationId xmlns:a16="http://schemas.microsoft.com/office/drawing/2014/main" id="{0078E8B8-13CC-47F5-9190-4A050380F041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33CCCC"/>
              </a:solidFill>
            </a:endParaRPr>
          </a:p>
        </p:txBody>
      </p:sp>
      <p:sp>
        <p:nvSpPr>
          <p:cNvPr id="35" name="Volný tvar 19">
            <a:extLst>
              <a:ext uri="{FF2B5EF4-FFF2-40B4-BE49-F238E27FC236}">
                <a16:creationId xmlns:a16="http://schemas.microsoft.com/office/drawing/2014/main" id="{B1F7AE25-E3A9-4BA4-A917-FFBAB961D9BC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36" name="Gruppieren 75">
            <a:extLst>
              <a:ext uri="{FF2B5EF4-FFF2-40B4-BE49-F238E27FC236}">
                <a16:creationId xmlns:a16="http://schemas.microsoft.com/office/drawing/2014/main" id="{FEB03991-7888-41EE-BBCF-E76C296E0BEC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 bwMode="gray">
          <a:xfrm flipH="1">
            <a:off x="779954" y="4620581"/>
            <a:ext cx="790583" cy="795270"/>
            <a:chOff x="7200292" y="4479962"/>
            <a:chExt cx="270012" cy="270012"/>
          </a:xfrm>
        </p:grpSpPr>
        <p:sp>
          <p:nvSpPr>
            <p:cNvPr id="37" name="Ellipse 77">
              <a:extLst>
                <a:ext uri="{FF2B5EF4-FFF2-40B4-BE49-F238E27FC236}">
                  <a16:creationId xmlns:a16="http://schemas.microsoft.com/office/drawing/2014/main" id="{A038BCF9-6E67-4C17-B618-2FF7977F1F9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gray">
            <a:xfrm>
              <a:off x="7200292" y="4479962"/>
              <a:ext cx="270012" cy="2700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 dirty="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sp>
          <p:nvSpPr>
            <p:cNvPr id="38" name="Ellipse 78">
              <a:extLst>
                <a:ext uri="{FF2B5EF4-FFF2-40B4-BE49-F238E27FC236}">
                  <a16:creationId xmlns:a16="http://schemas.microsoft.com/office/drawing/2014/main" id="{06AAD133-2C4A-4D8C-B689-945EFFDD1F7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gray">
            <a:xfrm>
              <a:off x="7222793" y="4502463"/>
              <a:ext cx="225010" cy="22501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 dirty="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</p:grpSp>
      <p:sp>
        <p:nvSpPr>
          <p:cNvPr id="39" name="Ellipse 67">
            <a:extLst>
              <a:ext uri="{FF2B5EF4-FFF2-40B4-BE49-F238E27FC236}">
                <a16:creationId xmlns:a16="http://schemas.microsoft.com/office/drawing/2014/main" id="{CA3C4B6F-3A42-4205-B124-83DA99E41196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flipH="1">
            <a:off x="801350" y="3478151"/>
            <a:ext cx="790583" cy="795270"/>
          </a:xfrm>
          <a:prstGeom prst="ellipse">
            <a:avLst/>
          </a:prstGeom>
          <a:solidFill>
            <a:schemeClr val="bg1"/>
          </a:solidFill>
          <a:ln w="9525"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Insight print" pitchFamily="50" charset="-18"/>
              <a:cs typeface="Arial" pitchFamily="34" charset="0"/>
            </a:endParaRPr>
          </a:p>
        </p:txBody>
      </p:sp>
      <p:sp>
        <p:nvSpPr>
          <p:cNvPr id="40" name="Ellipse 68">
            <a:extLst>
              <a:ext uri="{FF2B5EF4-FFF2-40B4-BE49-F238E27FC236}">
                <a16:creationId xmlns:a16="http://schemas.microsoft.com/office/drawing/2014/main" id="{349CD9E3-2D2C-4CDB-A108-EFCC172093DA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 flipH="1">
            <a:off x="867232" y="3544424"/>
            <a:ext cx="658819" cy="662725"/>
          </a:xfrm>
          <a:prstGeom prst="ellipse">
            <a:avLst/>
          </a:prstGeom>
          <a:solidFill>
            <a:srgbClr val="D7144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Insight print" pitchFamily="50" charset="-18"/>
              <a:cs typeface="Arial" pitchFamily="34" charset="0"/>
            </a:endParaRPr>
          </a:p>
        </p:txBody>
      </p:sp>
      <p:sp>
        <p:nvSpPr>
          <p:cNvPr id="41" name="Ellipse 29">
            <a:extLst>
              <a:ext uri="{FF2B5EF4-FFF2-40B4-BE49-F238E27FC236}">
                <a16:creationId xmlns:a16="http://schemas.microsoft.com/office/drawing/2014/main" id="{17C30107-F6FE-40FB-A1B6-02602737583E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791921" y="2337796"/>
            <a:ext cx="790583" cy="795270"/>
          </a:xfrm>
          <a:prstGeom prst="ellipse">
            <a:avLst/>
          </a:prstGeom>
          <a:solidFill>
            <a:schemeClr val="bg1"/>
          </a:solidFill>
          <a:ln w="9525">
            <a:solidFill>
              <a:srgbClr val="2E59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Insight print" pitchFamily="50" charset="-18"/>
              <a:cs typeface="Arial" pitchFamily="34" charset="0"/>
            </a:endParaRPr>
          </a:p>
        </p:txBody>
      </p:sp>
      <p:sp>
        <p:nvSpPr>
          <p:cNvPr id="42" name="Ellipse 30">
            <a:extLst>
              <a:ext uri="{FF2B5EF4-FFF2-40B4-BE49-F238E27FC236}">
                <a16:creationId xmlns:a16="http://schemas.microsoft.com/office/drawing/2014/main" id="{07FB372D-2E48-46D8-8BE1-30272757DC04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gray">
          <a:xfrm>
            <a:off x="857803" y="2404069"/>
            <a:ext cx="658819" cy="662725"/>
          </a:xfrm>
          <a:prstGeom prst="ellipse">
            <a:avLst/>
          </a:prstGeom>
          <a:solidFill>
            <a:srgbClr val="2E59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Insight print" pitchFamily="50" charset="-18"/>
              <a:cs typeface="Arial" pitchFamily="34" charset="0"/>
            </a:endParaRPr>
          </a:p>
        </p:txBody>
      </p:sp>
      <p:pic>
        <p:nvPicPr>
          <p:cNvPr id="43" name="Picture 24">
            <a:extLst>
              <a:ext uri="{FF2B5EF4-FFF2-40B4-BE49-F238E27FC236}">
                <a16:creationId xmlns:a16="http://schemas.microsoft.com/office/drawing/2014/main" id="{8DDB3CFF-29A2-4CA1-A058-9AAF18FC161E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340046" y="1342772"/>
            <a:ext cx="592937" cy="39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Ellipse 34">
            <a:extLst>
              <a:ext uri="{FF2B5EF4-FFF2-40B4-BE49-F238E27FC236}">
                <a16:creationId xmlns:a16="http://schemas.microsoft.com/office/drawing/2014/main" id="{12C3E14D-943B-4C7F-BC2E-D39908F29221}"/>
              </a:ext>
            </a:extLst>
          </p:cNvPr>
          <p:cNvSpPr/>
          <p:nvPr userDrawn="1">
            <p:custDataLst>
              <p:tags r:id="rId7"/>
            </p:custDataLst>
          </p:nvPr>
        </p:nvSpPr>
        <p:spPr bwMode="gray">
          <a:xfrm>
            <a:off x="10617916" y="3507953"/>
            <a:ext cx="790583" cy="795270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Insight print" pitchFamily="50" charset="-18"/>
              <a:cs typeface="Arial" pitchFamily="34" charset="0"/>
            </a:endParaRPr>
          </a:p>
        </p:txBody>
      </p:sp>
      <p:sp>
        <p:nvSpPr>
          <p:cNvPr id="45" name="Ellipse 35">
            <a:extLst>
              <a:ext uri="{FF2B5EF4-FFF2-40B4-BE49-F238E27FC236}">
                <a16:creationId xmlns:a16="http://schemas.microsoft.com/office/drawing/2014/main" id="{1C5371BA-8CF1-402D-B0A3-CE53E6902BCB}"/>
              </a:ext>
            </a:extLst>
          </p:cNvPr>
          <p:cNvSpPr/>
          <p:nvPr userDrawn="1">
            <p:custDataLst>
              <p:tags r:id="rId8"/>
            </p:custDataLst>
          </p:nvPr>
        </p:nvSpPr>
        <p:spPr bwMode="gray">
          <a:xfrm>
            <a:off x="10683798" y="3574226"/>
            <a:ext cx="658819" cy="662725"/>
          </a:xfrm>
          <a:prstGeom prst="ellipse">
            <a:avLst/>
          </a:prstGeom>
          <a:solidFill>
            <a:srgbClr val="D7144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Insight print" pitchFamily="50" charset="-18"/>
              <a:cs typeface="Arial" pitchFamily="34" charset="0"/>
            </a:endParaRPr>
          </a:p>
        </p:txBody>
      </p:sp>
      <p:sp>
        <p:nvSpPr>
          <p:cNvPr id="46" name="Ellipse 39">
            <a:extLst>
              <a:ext uri="{FF2B5EF4-FFF2-40B4-BE49-F238E27FC236}">
                <a16:creationId xmlns:a16="http://schemas.microsoft.com/office/drawing/2014/main" id="{BF411CC2-024E-4C6F-9679-3DA7C4ECF70D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gray">
          <a:xfrm>
            <a:off x="10637477" y="4612334"/>
            <a:ext cx="790583" cy="795270"/>
          </a:xfrm>
          <a:prstGeom prst="ellipse">
            <a:avLst/>
          </a:prstGeom>
          <a:solidFill>
            <a:schemeClr val="bg1"/>
          </a:solidFill>
          <a:ln w="9525">
            <a:solidFill>
              <a:srgbClr val="2E59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Insight print" pitchFamily="50" charset="-18"/>
              <a:cs typeface="Arial" pitchFamily="34" charset="0"/>
            </a:endParaRPr>
          </a:p>
        </p:txBody>
      </p:sp>
      <p:sp>
        <p:nvSpPr>
          <p:cNvPr id="47" name="Ellipse 40">
            <a:extLst>
              <a:ext uri="{FF2B5EF4-FFF2-40B4-BE49-F238E27FC236}">
                <a16:creationId xmlns:a16="http://schemas.microsoft.com/office/drawing/2014/main" id="{C3B40183-33D1-4372-8D28-78EBBA53D69F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gray">
          <a:xfrm>
            <a:off x="10703359" y="4678607"/>
            <a:ext cx="658819" cy="662725"/>
          </a:xfrm>
          <a:prstGeom prst="ellipse">
            <a:avLst/>
          </a:prstGeom>
          <a:solidFill>
            <a:srgbClr val="2E59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Insight print" pitchFamily="50" charset="-18"/>
              <a:cs typeface="Arial" pitchFamily="34" charset="0"/>
            </a:endParaRPr>
          </a:p>
        </p:txBody>
      </p:sp>
      <p:grpSp>
        <p:nvGrpSpPr>
          <p:cNvPr id="48" name="Gruppieren 75">
            <a:extLst>
              <a:ext uri="{FF2B5EF4-FFF2-40B4-BE49-F238E27FC236}">
                <a16:creationId xmlns:a16="http://schemas.microsoft.com/office/drawing/2014/main" id="{BD42FE8E-2CAD-4BA1-BD71-9427E0F886CA}"/>
              </a:ext>
            </a:extLst>
          </p:cNvPr>
          <p:cNvGrpSpPr>
            <a:grpSpLocks noChangeAspect="1"/>
          </p:cNvGrpSpPr>
          <p:nvPr userDrawn="1">
            <p:custDataLst>
              <p:tags r:id="rId11"/>
            </p:custDataLst>
          </p:nvPr>
        </p:nvGrpSpPr>
        <p:grpSpPr bwMode="gray">
          <a:xfrm flipH="1">
            <a:off x="10603175" y="2346043"/>
            <a:ext cx="790583" cy="795270"/>
            <a:chOff x="7200292" y="4479962"/>
            <a:chExt cx="270012" cy="270012"/>
          </a:xfrm>
        </p:grpSpPr>
        <p:sp>
          <p:nvSpPr>
            <p:cNvPr id="49" name="Ellipse 77">
              <a:extLst>
                <a:ext uri="{FF2B5EF4-FFF2-40B4-BE49-F238E27FC236}">
                  <a16:creationId xmlns:a16="http://schemas.microsoft.com/office/drawing/2014/main" id="{C7E50F92-EBA7-4DB9-BFA6-8B14CF520BB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>
              <a:off x="7200292" y="4479962"/>
              <a:ext cx="270012" cy="2700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 dirty="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  <p:sp>
          <p:nvSpPr>
            <p:cNvPr id="50" name="Ellipse 78">
              <a:extLst>
                <a:ext uri="{FF2B5EF4-FFF2-40B4-BE49-F238E27FC236}">
                  <a16:creationId xmlns:a16="http://schemas.microsoft.com/office/drawing/2014/main" id="{5750DDE0-5F53-4A09-9F2F-D567ABBBAA7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gray">
            <a:xfrm>
              <a:off x="7222793" y="4502463"/>
              <a:ext cx="225010" cy="22501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n-US" sz="1600" dirty="0">
                <a:solidFill>
                  <a:schemeClr val="tx1"/>
                </a:solidFill>
                <a:latin typeface="Insight print" pitchFamily="50" charset="-18"/>
                <a:cs typeface="Arial" pitchFamily="34" charset="0"/>
              </a:endParaRPr>
            </a:p>
          </p:txBody>
        </p:sp>
      </p:grpSp>
      <p:pic>
        <p:nvPicPr>
          <p:cNvPr id="51" name="Obrázek 50">
            <a:extLst>
              <a:ext uri="{FF2B5EF4-FFF2-40B4-BE49-F238E27FC236}">
                <a16:creationId xmlns:a16="http://schemas.microsoft.com/office/drawing/2014/main" id="{1DC00054-3DB3-41FD-A7EE-3ADA73DB3B7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322" y="3647980"/>
            <a:ext cx="490302" cy="551375"/>
          </a:xfrm>
          <a:prstGeom prst="rect">
            <a:avLst/>
          </a:prstGeom>
        </p:spPr>
      </p:pic>
      <p:pic>
        <p:nvPicPr>
          <p:cNvPr id="52" name="Obrázek 51">
            <a:extLst>
              <a:ext uri="{FF2B5EF4-FFF2-40B4-BE49-F238E27FC236}">
                <a16:creationId xmlns:a16="http://schemas.microsoft.com/office/drawing/2014/main" id="{8EC3BA2A-7985-48D3-BA6E-67AA7377C50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755" y="2498419"/>
            <a:ext cx="458486" cy="447824"/>
          </a:xfrm>
          <a:prstGeom prst="rect">
            <a:avLst/>
          </a:prstGeom>
        </p:spPr>
      </p:pic>
      <p:pic>
        <p:nvPicPr>
          <p:cNvPr id="53" name="Obrázek 52">
            <a:extLst>
              <a:ext uri="{FF2B5EF4-FFF2-40B4-BE49-F238E27FC236}">
                <a16:creationId xmlns:a16="http://schemas.microsoft.com/office/drawing/2014/main" id="{F6EF85F8-43B5-4226-97F7-B4B53B5669E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62" y="4803145"/>
            <a:ext cx="522414" cy="450302"/>
          </a:xfrm>
          <a:prstGeom prst="rect">
            <a:avLst/>
          </a:prstGeom>
        </p:spPr>
      </p:pic>
      <p:pic>
        <p:nvPicPr>
          <p:cNvPr id="55" name="Obrázek 54">
            <a:extLst>
              <a:ext uri="{FF2B5EF4-FFF2-40B4-BE49-F238E27FC236}">
                <a16:creationId xmlns:a16="http://schemas.microsoft.com/office/drawing/2014/main" id="{0B54BD79-F98C-4442-B611-C96436589AC7}"/>
              </a:ext>
            </a:extLst>
          </p:cNvPr>
          <p:cNvPicPr>
            <a:picLocks/>
          </p:cNvPicPr>
          <p:nvPr userDrawn="1"/>
        </p:nvPicPr>
        <p:blipFill rotWithShape="1">
          <a:blip r:embed="rId2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498" b="5127"/>
          <a:stretch/>
        </p:blipFill>
        <p:spPr>
          <a:xfrm>
            <a:off x="3683224" y="3954975"/>
            <a:ext cx="1479600" cy="137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Obrázek 56">
            <a:extLst>
              <a:ext uri="{FF2B5EF4-FFF2-40B4-BE49-F238E27FC236}">
                <a16:creationId xmlns:a16="http://schemas.microsoft.com/office/drawing/2014/main" id="{147F9523-C930-4F9E-B11C-414869DBE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64" b="3251"/>
          <a:stretch/>
        </p:blipFill>
        <p:spPr>
          <a:xfrm>
            <a:off x="6825526" y="3940748"/>
            <a:ext cx="1480450" cy="137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Obdélník 57">
            <a:extLst>
              <a:ext uri="{FF2B5EF4-FFF2-40B4-BE49-F238E27FC236}">
                <a16:creationId xmlns:a16="http://schemas.microsoft.com/office/drawing/2014/main" id="{C31E3D77-5C91-465B-A370-454C27AA3086}"/>
              </a:ext>
            </a:extLst>
          </p:cNvPr>
          <p:cNvSpPr/>
          <p:nvPr userDrawn="1"/>
        </p:nvSpPr>
        <p:spPr>
          <a:xfrm>
            <a:off x="660273" y="273094"/>
            <a:ext cx="6871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2E5980"/>
                </a:solidFill>
              </a:rPr>
              <a:t>STRATEGICKÝ RÁMEC </a:t>
            </a:r>
          </a:p>
          <a:p>
            <a:r>
              <a:rPr lang="cs-CZ" sz="3600" b="1" dirty="0">
                <a:solidFill>
                  <a:srgbClr val="2E5980"/>
                </a:solidFill>
              </a:rPr>
              <a:t>ROZVOJE PÉČE O ZDRAVÍ</a:t>
            </a:r>
          </a:p>
          <a:p>
            <a:r>
              <a:rPr lang="cs-CZ" sz="3600" b="1" dirty="0">
                <a:solidFill>
                  <a:srgbClr val="2E5980"/>
                </a:solidFill>
              </a:rPr>
              <a:t>V ČESKÉ REPUBLICE DO ROKU 2030</a:t>
            </a:r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09B596B8-099A-443E-BAF4-60E9B64C466A}"/>
              </a:ext>
            </a:extLst>
          </p:cNvPr>
          <p:cNvSpPr/>
          <p:nvPr userDrawn="1"/>
        </p:nvSpPr>
        <p:spPr>
          <a:xfrm>
            <a:off x="403654" y="5807676"/>
            <a:ext cx="6223389" cy="271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0" name="Zástupný symbol textu 4">
            <a:extLst>
              <a:ext uri="{FF2B5EF4-FFF2-40B4-BE49-F238E27FC236}">
                <a16:creationId xmlns:a16="http://schemas.microsoft.com/office/drawing/2014/main" id="{71478611-DE5F-4F95-89E9-326EBE713181}"/>
              </a:ext>
            </a:extLst>
          </p:cNvPr>
          <p:cNvSpPr txBox="1">
            <a:spLocks/>
          </p:cNvSpPr>
          <p:nvPr userDrawn="1"/>
        </p:nvSpPr>
        <p:spPr>
          <a:xfrm>
            <a:off x="531544" y="5607609"/>
            <a:ext cx="7707659" cy="5072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rgbClr val="D71440"/>
                </a:solidFill>
              </a:rPr>
              <a:t>„ZDRAVÍ 2030“– analytická studie </a:t>
            </a:r>
          </a:p>
        </p:txBody>
      </p:sp>
      <p:pic>
        <p:nvPicPr>
          <p:cNvPr id="61" name="Obrázek 60">
            <a:extLst>
              <a:ext uri="{FF2B5EF4-FFF2-40B4-BE49-F238E27FC236}">
                <a16:creationId xmlns:a16="http://schemas.microsoft.com/office/drawing/2014/main" id="{3B935A30-5D56-48CA-8450-EB27F6ED93F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6" y="2442291"/>
            <a:ext cx="479357" cy="552162"/>
          </a:xfrm>
          <a:prstGeom prst="rect">
            <a:avLst/>
          </a:prstGeom>
        </p:spPr>
      </p:pic>
      <p:pic>
        <p:nvPicPr>
          <p:cNvPr id="62" name="Obrázek 61">
            <a:extLst>
              <a:ext uri="{FF2B5EF4-FFF2-40B4-BE49-F238E27FC236}">
                <a16:creationId xmlns:a16="http://schemas.microsoft.com/office/drawing/2014/main" id="{53D68643-EE8B-4872-9E6F-0D6B847F8EC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80" y="3631722"/>
            <a:ext cx="651346" cy="488509"/>
          </a:xfrm>
          <a:prstGeom prst="rect">
            <a:avLst/>
          </a:prstGeom>
        </p:spPr>
      </p:pic>
      <p:pic>
        <p:nvPicPr>
          <p:cNvPr id="63" name="Obrázek 62">
            <a:extLst>
              <a:ext uri="{FF2B5EF4-FFF2-40B4-BE49-F238E27FC236}">
                <a16:creationId xmlns:a16="http://schemas.microsoft.com/office/drawing/2014/main" id="{F7271DED-10A1-436D-83D6-0B0CC9A226C9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4" y="4801873"/>
            <a:ext cx="538265" cy="414707"/>
          </a:xfrm>
          <a:prstGeom prst="rect">
            <a:avLst/>
          </a:prstGeom>
        </p:spPr>
      </p:pic>
      <p:pic>
        <p:nvPicPr>
          <p:cNvPr id="70" name="Obrázek 69">
            <a:extLst>
              <a:ext uri="{FF2B5EF4-FFF2-40B4-BE49-F238E27FC236}">
                <a16:creationId xmlns:a16="http://schemas.microsoft.com/office/drawing/2014/main" id="{A66F2984-85DA-4DF3-BF00-6A55C356B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19922"/>
          <a:stretch/>
        </p:blipFill>
        <p:spPr>
          <a:xfrm>
            <a:off x="8324477" y="2441121"/>
            <a:ext cx="1553715" cy="128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3D6E3A3-E17E-486F-BD43-5B228691275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5093603" y="4215684"/>
            <a:ext cx="1664352" cy="1018120"/>
          </a:xfrm>
          <a:prstGeom prst="rect">
            <a:avLst/>
          </a:prstGeom>
        </p:spPr>
      </p:pic>
      <p:pic>
        <p:nvPicPr>
          <p:cNvPr id="75" name="Obrázek 74">
            <a:extLst>
              <a:ext uri="{FF2B5EF4-FFF2-40B4-BE49-F238E27FC236}">
                <a16:creationId xmlns:a16="http://schemas.microsoft.com/office/drawing/2014/main" id="{711B8F04-1891-4C8F-9018-EDF49E74DBA0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8414745" y="3930888"/>
            <a:ext cx="1438781" cy="1359526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id="{D3953AC1-920D-4DFB-BFBD-04DF21878E55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6653744" y="2627666"/>
            <a:ext cx="1694835" cy="1182727"/>
          </a:xfrm>
          <a:prstGeom prst="rect">
            <a:avLst/>
          </a:prstGeom>
        </p:spPr>
      </p:pic>
      <p:pic>
        <p:nvPicPr>
          <p:cNvPr id="77" name="Obrázek 76">
            <a:extLst>
              <a:ext uri="{FF2B5EF4-FFF2-40B4-BE49-F238E27FC236}">
                <a16:creationId xmlns:a16="http://schemas.microsoft.com/office/drawing/2014/main" id="{8794012B-F980-44DD-B86C-1515D4C05064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478284" y="2337796"/>
            <a:ext cx="1493649" cy="148145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1134B20-F339-42F5-89D8-C171F690980A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2115772" y="3747992"/>
            <a:ext cx="1530229" cy="15424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CD66974-BABE-4DBD-8684-C7E76AE508A6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1597" y="2431937"/>
            <a:ext cx="1261981" cy="143268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89AF4A0-1174-4BF6-AA8B-0E7E8453BFA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5181678" y="2489324"/>
            <a:ext cx="1389190" cy="1421348"/>
          </a:xfrm>
          <a:prstGeom prst="rect">
            <a:avLst/>
          </a:prstGeom>
        </p:spPr>
      </p:pic>
      <p:pic>
        <p:nvPicPr>
          <p:cNvPr id="56" name="Obrázek 55">
            <a:extLst>
              <a:ext uri="{FF2B5EF4-FFF2-40B4-BE49-F238E27FC236}">
                <a16:creationId xmlns:a16="http://schemas.microsoft.com/office/drawing/2014/main" id="{0A1DE29E-88CB-497C-91CC-CCC15408BA6E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01" y="1259484"/>
            <a:ext cx="574173" cy="5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FA5735-804B-45C0-8504-7D4A1DBD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082B13D-580C-4CAB-99F6-79CAC1877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178461-1F4A-4C7B-88AE-967881315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22DF14-BE8E-4A02-9D11-63C36FA0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4EA-BBB6-4509-82FD-6C1C4C05004B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12F900-709B-461F-89C4-4DB2F65D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943DD0-1809-47E6-9E2B-CA62A197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347-4413-44E4-972F-4B947EE9AB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24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EB16E-9BD2-427F-9E7C-2BF9D045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50334F-1265-45E9-9E82-606C1D9D9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C804F8-3081-4F12-BF3A-C9F2142D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4EA-BBB6-4509-82FD-6C1C4C05004B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4879D0-9F7A-42A5-9F3A-9CE3798E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77D64B-5826-4CB7-9638-91CF91CE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347-4413-44E4-972F-4B947EE9AB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38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3A8C88C-8CD0-4995-80AA-8E66CF729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B86FD5-6EC9-4E89-A633-5C9096B49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78AF13-1B8F-49C4-A06B-7CAD3758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4EA-BBB6-4509-82FD-6C1C4C05004B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281CBC-035B-4035-BDEC-4CDAB710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650DD0-4EAF-45EC-9C28-52361ECF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347-4413-44E4-972F-4B947EE9AB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83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zadi seda">
            <a:extLst>
              <a:ext uri="{FF2B5EF4-FFF2-40B4-BE49-F238E27FC236}">
                <a16:creationId xmlns:a16="http://schemas.microsoft.com/office/drawing/2014/main" id="{C6DB6EA3-D18B-4247-B7E0-D3F0ED4ABC66}"/>
              </a:ext>
            </a:extLst>
          </p:cNvPr>
          <p:cNvSpPr/>
          <p:nvPr userDrawn="1"/>
        </p:nvSpPr>
        <p:spPr bwMode="gray">
          <a:xfrm>
            <a:off x="0" y="1899462"/>
            <a:ext cx="12192000" cy="4028858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Linka cervena">
            <a:extLst>
              <a:ext uri="{FF2B5EF4-FFF2-40B4-BE49-F238E27FC236}">
                <a16:creationId xmlns:a16="http://schemas.microsoft.com/office/drawing/2014/main" id="{B9205121-7638-4ABD-95F5-177B33D17428}"/>
              </a:ext>
            </a:extLst>
          </p:cNvPr>
          <p:cNvSpPr/>
          <p:nvPr userDrawn="1"/>
        </p:nvSpPr>
        <p:spPr>
          <a:xfrm flipV="1">
            <a:off x="5552" y="5881971"/>
            <a:ext cx="12173011" cy="36000"/>
          </a:xfrm>
          <a:prstGeom prst="rect">
            <a:avLst/>
          </a:prstGeom>
          <a:solidFill>
            <a:srgbClr val="D71440"/>
          </a:solidFill>
          <a:ln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5" y="6275298"/>
            <a:ext cx="3763463" cy="324000"/>
          </a:xfrm>
          <a:prstGeom prst="rect">
            <a:avLst/>
          </a:prstGeom>
        </p:spPr>
      </p:pic>
      <p:pic>
        <p:nvPicPr>
          <p:cNvPr id="6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37" y="6124324"/>
            <a:ext cx="822458" cy="540000"/>
          </a:xfrm>
          <a:prstGeom prst="rect">
            <a:avLst/>
          </a:prstGeom>
        </p:spPr>
      </p:pic>
      <p:pic>
        <p:nvPicPr>
          <p:cNvPr id="11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3" y="2607870"/>
            <a:ext cx="5715760" cy="2224771"/>
          </a:xfrm>
          <a:prstGeom prst="rect">
            <a:avLst/>
          </a:prstGeom>
        </p:spPr>
      </p:pic>
      <p:pic>
        <p:nvPicPr>
          <p:cNvPr id="61" name="Ikona 7">
            <a:extLst>
              <a:ext uri="{FF2B5EF4-FFF2-40B4-BE49-F238E27FC236}">
                <a16:creationId xmlns:a16="http://schemas.microsoft.com/office/drawing/2014/main" id="{1E522FD7-51BC-4B8E-A68D-8A0B5E4169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05" y="3727037"/>
            <a:ext cx="791389" cy="792000"/>
          </a:xfrm>
          <a:prstGeom prst="rect">
            <a:avLst/>
          </a:prstGeom>
        </p:spPr>
      </p:pic>
      <p:pic>
        <p:nvPicPr>
          <p:cNvPr id="62" name="Ikona 6">
            <a:extLst>
              <a:ext uri="{FF2B5EF4-FFF2-40B4-BE49-F238E27FC236}">
                <a16:creationId xmlns:a16="http://schemas.microsoft.com/office/drawing/2014/main" id="{E01AA11B-D042-44CE-8E91-BAD234FB49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16" y="2819547"/>
            <a:ext cx="791389" cy="792000"/>
          </a:xfrm>
          <a:prstGeom prst="rect">
            <a:avLst/>
          </a:prstGeom>
        </p:spPr>
      </p:pic>
      <p:pic>
        <p:nvPicPr>
          <p:cNvPr id="63" name="Ikona 5">
            <a:extLst>
              <a:ext uri="{FF2B5EF4-FFF2-40B4-BE49-F238E27FC236}">
                <a16:creationId xmlns:a16="http://schemas.microsoft.com/office/drawing/2014/main" id="{6E1D9AE5-9B01-4D1E-A130-EA1856689D6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27" y="2821182"/>
            <a:ext cx="791389" cy="792000"/>
          </a:xfrm>
          <a:prstGeom prst="rect">
            <a:avLst/>
          </a:prstGeom>
        </p:spPr>
      </p:pic>
      <p:pic>
        <p:nvPicPr>
          <p:cNvPr id="64" name="Ikona 4">
            <a:extLst>
              <a:ext uri="{FF2B5EF4-FFF2-40B4-BE49-F238E27FC236}">
                <a16:creationId xmlns:a16="http://schemas.microsoft.com/office/drawing/2014/main" id="{78221017-9FB8-4EF8-A88B-38444E30A2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97" y="2826357"/>
            <a:ext cx="788298" cy="792000"/>
          </a:xfrm>
          <a:prstGeom prst="rect">
            <a:avLst/>
          </a:prstGeom>
        </p:spPr>
      </p:pic>
      <p:pic>
        <p:nvPicPr>
          <p:cNvPr id="65" name="Ikona 3">
            <a:extLst>
              <a:ext uri="{FF2B5EF4-FFF2-40B4-BE49-F238E27FC236}">
                <a16:creationId xmlns:a16="http://schemas.microsoft.com/office/drawing/2014/main" id="{D435ECA9-9699-4A70-9ABD-16C688E3468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68" y="2827327"/>
            <a:ext cx="788298" cy="792000"/>
          </a:xfrm>
          <a:prstGeom prst="rect">
            <a:avLst/>
          </a:prstGeom>
        </p:spPr>
      </p:pic>
      <p:pic>
        <p:nvPicPr>
          <p:cNvPr id="66" name="Ikona 2">
            <a:extLst>
              <a:ext uri="{FF2B5EF4-FFF2-40B4-BE49-F238E27FC236}">
                <a16:creationId xmlns:a16="http://schemas.microsoft.com/office/drawing/2014/main" id="{06B998D0-4DD3-4617-8B85-7A97769C7BF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592" y="3720280"/>
            <a:ext cx="791389" cy="792000"/>
          </a:xfrm>
          <a:prstGeom prst="rect">
            <a:avLst/>
          </a:prstGeom>
        </p:spPr>
      </p:pic>
      <p:pic>
        <p:nvPicPr>
          <p:cNvPr id="67" name="Ikona 1">
            <a:extLst>
              <a:ext uri="{FF2B5EF4-FFF2-40B4-BE49-F238E27FC236}">
                <a16:creationId xmlns:a16="http://schemas.microsoft.com/office/drawing/2014/main" id="{CDFE4053-986D-4CF5-BB65-55DDA986CB7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004" y="3714480"/>
            <a:ext cx="794492" cy="792000"/>
          </a:xfrm>
          <a:prstGeom prst="rect">
            <a:avLst/>
          </a:prstGeom>
        </p:spPr>
      </p:pic>
      <p:pic>
        <p:nvPicPr>
          <p:cNvPr id="9" name="Vlajka CR">
            <a:extLst>
              <a:ext uri="{FF2B5EF4-FFF2-40B4-BE49-F238E27FC236}">
                <a16:creationId xmlns:a16="http://schemas.microsoft.com/office/drawing/2014/main" id="{471DD38C-87B2-4EF0-9C4F-92FAABA3B665}"/>
              </a:ext>
            </a:extLst>
          </p:cNvPr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525177" y="249066"/>
            <a:ext cx="5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Vlajka EU">
            <a:extLst>
              <a:ext uri="{FF2B5EF4-FFF2-40B4-BE49-F238E27FC236}">
                <a16:creationId xmlns:a16="http://schemas.microsoft.com/office/drawing/2014/main" id="{F0605D3E-9EE4-4CE0-8944-A11CBF44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8"/>
          <a:stretch/>
        </p:blipFill>
        <p:spPr>
          <a:xfrm>
            <a:off x="10876478" y="245794"/>
            <a:ext cx="538775" cy="360000"/>
          </a:xfrm>
          <a:prstGeom prst="rect">
            <a:avLst/>
          </a:prstGeom>
        </p:spPr>
      </p:pic>
      <p:sp>
        <p:nvSpPr>
          <p:cNvPr id="41" name="Podnadpis">
            <a:extLst>
              <a:ext uri="{FF2B5EF4-FFF2-40B4-BE49-F238E27FC236}">
                <a16:creationId xmlns:a16="http://schemas.microsoft.com/office/drawing/2014/main" id="{A48B58A5-C806-4673-B1BA-E9829457E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806" y="5471177"/>
            <a:ext cx="8608732" cy="468000"/>
          </a:xfrm>
          <a:noFill/>
        </p:spPr>
        <p:txBody>
          <a:bodyPr anchor="ctr"/>
          <a:lstStyle>
            <a:lvl1pPr marL="0" indent="0">
              <a:buNone/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dirty="0"/>
              <a:t>Vložte podnadpis</a:t>
            </a:r>
          </a:p>
        </p:txBody>
      </p:sp>
      <p:sp>
        <p:nvSpPr>
          <p:cNvPr id="13" name="Nadpis">
            <a:extLst>
              <a:ext uri="{FF2B5EF4-FFF2-40B4-BE49-F238E27FC236}">
                <a16:creationId xmlns:a16="http://schemas.microsoft.com/office/drawing/2014/main" id="{99BDED9C-93B2-4C0D-BE31-6A2F4570E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91" y="240974"/>
            <a:ext cx="8648147" cy="1598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cs-CZ" sz="3600" b="1" kern="1200">
                <a:solidFill>
                  <a:srgbClr val="2E598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85608C8C-A5BF-494B-B98F-BF26C3344570}"/>
              </a:ext>
            </a:extLst>
          </p:cNvPr>
          <p:cNvSpPr/>
          <p:nvPr userDrawn="1"/>
        </p:nvSpPr>
        <p:spPr>
          <a:xfrm>
            <a:off x="8139289" y="752121"/>
            <a:ext cx="1747911" cy="1747911"/>
          </a:xfrm>
          <a:prstGeom prst="ellipse">
            <a:avLst/>
          </a:prstGeom>
          <a:solidFill>
            <a:schemeClr val="bg1"/>
          </a:solidFill>
          <a:ln w="19050"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BC455C05-C912-4CF2-99E8-833FCA3CA9A3}"/>
              </a:ext>
            </a:extLst>
          </p:cNvPr>
          <p:cNvSpPr/>
          <p:nvPr userDrawn="1"/>
        </p:nvSpPr>
        <p:spPr>
          <a:xfrm>
            <a:off x="8256659" y="869491"/>
            <a:ext cx="1513171" cy="1513171"/>
          </a:xfrm>
          <a:prstGeom prst="ellipse">
            <a:avLst/>
          </a:prstGeom>
          <a:solidFill>
            <a:srgbClr val="D7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52D3FA4A-F313-44EC-A428-F726D29B81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49" y="959018"/>
            <a:ext cx="1488101" cy="1080094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25E82C8A-A0F8-49B9-A6F5-5CC95232A2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7" t="23116" r="13670" b="26189"/>
          <a:stretch/>
        </p:blipFill>
        <p:spPr>
          <a:xfrm>
            <a:off x="4784490" y="6141632"/>
            <a:ext cx="1830089" cy="5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37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760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rázek 64">
            <a:extLst>
              <a:ext uri="{FF2B5EF4-FFF2-40B4-BE49-F238E27FC236}">
                <a16:creationId xmlns:a16="http://schemas.microsoft.com/office/drawing/2014/main" id="{1903806D-B11F-4777-91AC-14AF29D6B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3424240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id="{F014DE85-7BF6-41C3-95C4-EC65E5EAD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63" y="1354230"/>
            <a:ext cx="3136237" cy="3656116"/>
          </a:xfrm>
          <a:prstGeom prst="rect">
            <a:avLst/>
          </a:prstGeom>
        </p:spPr>
      </p:pic>
      <p:sp>
        <p:nvSpPr>
          <p:cNvPr id="69" name="Obdélník 50">
            <a:extLst>
              <a:ext uri="{FF2B5EF4-FFF2-40B4-BE49-F238E27FC236}">
                <a16:creationId xmlns:a16="http://schemas.microsoft.com/office/drawing/2014/main" id="{C6455D4C-929B-4BB2-BB4B-AA4BD3BB752C}"/>
              </a:ext>
            </a:extLst>
          </p:cNvPr>
          <p:cNvSpPr/>
          <p:nvPr userDrawn="1"/>
        </p:nvSpPr>
        <p:spPr>
          <a:xfrm>
            <a:off x="0" y="3760440"/>
            <a:ext cx="9379670" cy="276458"/>
          </a:xfrm>
          <a:custGeom>
            <a:avLst/>
            <a:gdLst>
              <a:gd name="connsiteX0" fmla="*/ 0 w 7559571"/>
              <a:gd name="connsiteY0" fmla="*/ 0 h 200385"/>
              <a:gd name="connsiteX1" fmla="*/ 7559571 w 7559571"/>
              <a:gd name="connsiteY1" fmla="*/ 0 h 200385"/>
              <a:gd name="connsiteX2" fmla="*/ 7559571 w 7559571"/>
              <a:gd name="connsiteY2" fmla="*/ 200385 h 200385"/>
              <a:gd name="connsiteX3" fmla="*/ 0 w 7559571"/>
              <a:gd name="connsiteY3" fmla="*/ 200385 h 200385"/>
              <a:gd name="connsiteX4" fmla="*/ 0 w 7559571"/>
              <a:gd name="connsiteY4" fmla="*/ 0 h 200385"/>
              <a:gd name="connsiteX0" fmla="*/ 0 w 7559571"/>
              <a:gd name="connsiteY0" fmla="*/ 9427 h 209812"/>
              <a:gd name="connsiteX1" fmla="*/ 7136091 w 7559571"/>
              <a:gd name="connsiteY1" fmla="*/ 0 h 209812"/>
              <a:gd name="connsiteX2" fmla="*/ 7559571 w 7559571"/>
              <a:gd name="connsiteY2" fmla="*/ 9427 h 209812"/>
              <a:gd name="connsiteX3" fmla="*/ 7559571 w 7559571"/>
              <a:gd name="connsiteY3" fmla="*/ 209812 h 209812"/>
              <a:gd name="connsiteX4" fmla="*/ 0 w 7559571"/>
              <a:gd name="connsiteY4" fmla="*/ 209812 h 209812"/>
              <a:gd name="connsiteX5" fmla="*/ 0 w 7559571"/>
              <a:gd name="connsiteY5" fmla="*/ 9427 h 209812"/>
              <a:gd name="connsiteX0" fmla="*/ 0 w 7673419"/>
              <a:gd name="connsiteY0" fmla="*/ 292231 h 492616"/>
              <a:gd name="connsiteX1" fmla="*/ 7673419 w 7673419"/>
              <a:gd name="connsiteY1" fmla="*/ 0 h 492616"/>
              <a:gd name="connsiteX2" fmla="*/ 7559571 w 7673419"/>
              <a:gd name="connsiteY2" fmla="*/ 292231 h 492616"/>
              <a:gd name="connsiteX3" fmla="*/ 7559571 w 7673419"/>
              <a:gd name="connsiteY3" fmla="*/ 492616 h 492616"/>
              <a:gd name="connsiteX4" fmla="*/ 0 w 7673419"/>
              <a:gd name="connsiteY4" fmla="*/ 492616 h 492616"/>
              <a:gd name="connsiteX5" fmla="*/ 0 w 7673419"/>
              <a:gd name="connsiteY5" fmla="*/ 292231 h 49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3419" h="492616">
                <a:moveTo>
                  <a:pt x="0" y="292231"/>
                </a:moveTo>
                <a:lnTo>
                  <a:pt x="7673419" y="0"/>
                </a:lnTo>
                <a:lnTo>
                  <a:pt x="7559571" y="292231"/>
                </a:lnTo>
                <a:lnTo>
                  <a:pt x="7559571" y="492616"/>
                </a:lnTo>
                <a:lnTo>
                  <a:pt x="0" y="492616"/>
                </a:lnTo>
                <a:lnTo>
                  <a:pt x="0" y="292231"/>
                </a:lnTo>
                <a:close/>
              </a:path>
            </a:pathLst>
          </a:custGeom>
          <a:solidFill>
            <a:srgbClr val="08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Slza pozadi">
            <a:extLst>
              <a:ext uri="{FF2B5EF4-FFF2-40B4-BE49-F238E27FC236}">
                <a16:creationId xmlns:a16="http://schemas.microsoft.com/office/drawing/2014/main" id="{5B472087-BEB7-43F0-96A3-BDC392C6630F}"/>
              </a:ext>
            </a:extLst>
          </p:cNvPr>
          <p:cNvSpPr/>
          <p:nvPr userDrawn="1"/>
        </p:nvSpPr>
        <p:spPr>
          <a:xfrm rot="16200000">
            <a:off x="1560424" y="-947766"/>
            <a:ext cx="3157403" cy="6278252"/>
          </a:xfrm>
          <a:prstGeom prst="teardrop">
            <a:avLst/>
          </a:prstGeom>
          <a:solidFill>
            <a:srgbClr val="24486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" name="Logo UZIS - skupina">
            <a:extLst>
              <a:ext uri="{FF2B5EF4-FFF2-40B4-BE49-F238E27FC236}">
                <a16:creationId xmlns:a16="http://schemas.microsoft.com/office/drawing/2014/main" id="{E1E7BBD5-891B-4A2F-BD63-5F5DA00EFD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73965" y="6090002"/>
            <a:ext cx="4524251" cy="612428"/>
            <a:chOff x="4084311" y="378348"/>
            <a:chExt cx="5627053" cy="709095"/>
          </a:xfrm>
        </p:grpSpPr>
        <p:sp>
          <p:nvSpPr>
            <p:cNvPr id="10" name="Nazev">
              <a:extLst>
                <a:ext uri="{FF2B5EF4-FFF2-40B4-BE49-F238E27FC236}">
                  <a16:creationId xmlns:a16="http://schemas.microsoft.com/office/drawing/2014/main" id="{4C1916FE-4B88-49CD-BA58-7B74C639AF98}"/>
                </a:ext>
              </a:extLst>
            </p:cNvPr>
            <p:cNvSpPr txBox="1"/>
            <p:nvPr userDrawn="1"/>
          </p:nvSpPr>
          <p:spPr>
            <a:xfrm>
              <a:off x="5237394" y="599696"/>
              <a:ext cx="4473970" cy="42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noProof="0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Ústav zdravotnických informací a statistiky České republiky</a:t>
              </a:r>
            </a:p>
            <a:p>
              <a:r>
                <a:rPr lang="en-US" sz="900" i="1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Institute of Health Information and Statistics of the Czech Republic</a:t>
              </a:r>
            </a:p>
          </p:txBody>
        </p:sp>
        <p:pic>
          <p:nvPicPr>
            <p:cNvPr id="11" name="Logo">
              <a:extLst>
                <a:ext uri="{FF2B5EF4-FFF2-40B4-BE49-F238E27FC236}">
                  <a16:creationId xmlns:a16="http://schemas.microsoft.com/office/drawing/2014/main" id="{9F92AC57-7FC1-4571-BECE-712542093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311" y="378348"/>
              <a:ext cx="1080000" cy="709095"/>
            </a:xfrm>
            <a:prstGeom prst="rect">
              <a:avLst/>
            </a:prstGeom>
          </p:spPr>
        </p:pic>
      </p:grpSp>
      <p:pic>
        <p:nvPicPr>
          <p:cNvPr id="8" name="Logo MZ CR">
            <a:extLst>
              <a:ext uri="{FF2B5EF4-FFF2-40B4-BE49-F238E27FC236}">
                <a16:creationId xmlns:a16="http://schemas.microsoft.com/office/drawing/2014/main" id="{5B7C4270-13A2-4527-A4C7-32FE9859D7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1" y="156482"/>
            <a:ext cx="3763463" cy="324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F05EC1-AC34-4998-A874-C476BF92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F5E0A5-FA60-44D8-9106-C4F05A37F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506" y="5213021"/>
            <a:ext cx="11116463" cy="468000"/>
          </a:xfrm>
        </p:spPr>
        <p:txBody>
          <a:bodyPr anchor="ctr">
            <a:noAutofit/>
          </a:bodyPr>
          <a:lstStyle>
            <a:lvl1pPr marL="0" indent="0" algn="l"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Vložte podnadpis</a:t>
            </a:r>
          </a:p>
        </p:txBody>
      </p:sp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7CAA4C88-F276-4D85-BC5A-855142C9A879}"/>
              </a:ext>
            </a:extLst>
          </p:cNvPr>
          <p:cNvSpPr/>
          <p:nvPr userDrawn="1"/>
        </p:nvSpPr>
        <p:spPr>
          <a:xfrm rot="1106797">
            <a:off x="9886179" y="3906438"/>
            <a:ext cx="925689" cy="1307747"/>
          </a:xfrm>
          <a:prstGeom prst="triangle">
            <a:avLst>
              <a:gd name="adj" fmla="val 54766"/>
            </a:avLst>
          </a:prstGeom>
          <a:solidFill>
            <a:srgbClr val="FFC000">
              <a:alpha val="44000"/>
            </a:srgbClr>
          </a:solidFill>
          <a:ln w="15875">
            <a:solidFill>
              <a:srgbClr val="2E5980"/>
            </a:solidFill>
          </a:ln>
          <a:effectLst>
            <a:outerShdw blurRad="50800" dist="50800" dir="5400000" algn="ctr" rotWithShape="0">
              <a:srgbClr val="2E59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86DC835-101F-496F-A2E7-81BCF9061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7" t="23116" r="13670" b="26189"/>
          <a:stretch/>
        </p:blipFill>
        <p:spPr>
          <a:xfrm>
            <a:off x="10518756" y="130979"/>
            <a:ext cx="1437527" cy="457526"/>
          </a:xfrm>
          <a:prstGeom prst="rect">
            <a:avLst/>
          </a:prstGeom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387B461A-7DF4-4E69-95E7-D2F04E783964}"/>
              </a:ext>
            </a:extLst>
          </p:cNvPr>
          <p:cNvGrpSpPr/>
          <p:nvPr userDrawn="1"/>
        </p:nvGrpSpPr>
        <p:grpSpPr>
          <a:xfrm>
            <a:off x="9573906" y="4835335"/>
            <a:ext cx="1029600" cy="1029600"/>
            <a:chOff x="8139289" y="752121"/>
            <a:chExt cx="1747911" cy="1747911"/>
          </a:xfrm>
        </p:grpSpPr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33E5D6CF-8D1A-43EC-81AF-C6B441D1F047}"/>
                </a:ext>
              </a:extLst>
            </p:cNvPr>
            <p:cNvSpPr/>
            <p:nvPr userDrawn="1"/>
          </p:nvSpPr>
          <p:spPr>
            <a:xfrm>
              <a:off x="8139289" y="752121"/>
              <a:ext cx="1747911" cy="17479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D71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6B3AB9E4-4018-4B9C-83F2-E7A4A6F66B6B}"/>
                </a:ext>
              </a:extLst>
            </p:cNvPr>
            <p:cNvSpPr/>
            <p:nvPr userDrawn="1"/>
          </p:nvSpPr>
          <p:spPr>
            <a:xfrm>
              <a:off x="8256659" y="869491"/>
              <a:ext cx="1513171" cy="1513171"/>
            </a:xfrm>
            <a:prstGeom prst="ellipse">
              <a:avLst/>
            </a:prstGeom>
            <a:solidFill>
              <a:srgbClr val="D71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4201897D-1EE6-4E94-A2F8-337C7B0703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349" y="959018"/>
              <a:ext cx="1488101" cy="1080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911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5887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47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96849-B51D-404E-A606-C39D1437B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000064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F31923-C2AB-4A34-9B7D-DA67DD19B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5BE613EF-EFFF-4C48-A5AB-FC631C9977EA}"/>
              </a:ext>
            </a:extLst>
          </p:cNvPr>
          <p:cNvGrpSpPr/>
          <p:nvPr userDrawn="1"/>
        </p:nvGrpSpPr>
        <p:grpSpPr>
          <a:xfrm>
            <a:off x="0" y="6822017"/>
            <a:ext cx="12192000" cy="36000"/>
            <a:chOff x="0" y="5879929"/>
            <a:chExt cx="12192000" cy="108012"/>
          </a:xfrm>
          <a:solidFill>
            <a:srgbClr val="515252"/>
          </a:solidFill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09A51555-0EFA-4B59-B700-F8EB37CD2822}"/>
                </a:ext>
              </a:extLst>
            </p:cNvPr>
            <p:cNvSpPr/>
            <p:nvPr userDrawn="1"/>
          </p:nvSpPr>
          <p:spPr>
            <a:xfrm>
              <a:off x="0" y="5879929"/>
              <a:ext cx="12192000" cy="1080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accent2"/>
                </a:solidFill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DE8B7259-978C-49F8-B4C5-A1D5392B2037}"/>
                </a:ext>
              </a:extLst>
            </p:cNvPr>
            <p:cNvSpPr/>
            <p:nvPr userDrawn="1"/>
          </p:nvSpPr>
          <p:spPr>
            <a:xfrm>
              <a:off x="1793269" y="5879929"/>
              <a:ext cx="9720000" cy="1080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accent2"/>
                </a:solidFill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9B7D26CF-5C55-4301-906A-8C4E56F2A598}"/>
                </a:ext>
              </a:extLst>
            </p:cNvPr>
            <p:cNvSpPr/>
            <p:nvPr userDrawn="1"/>
          </p:nvSpPr>
          <p:spPr>
            <a:xfrm>
              <a:off x="4272000" y="5879929"/>
              <a:ext cx="7920000" cy="1080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278B969-633B-482B-8850-A43B5971E560}"/>
              </a:ext>
            </a:extLst>
          </p:cNvPr>
          <p:cNvGrpSpPr/>
          <p:nvPr userDrawn="1"/>
        </p:nvGrpSpPr>
        <p:grpSpPr>
          <a:xfrm>
            <a:off x="0" y="0"/>
            <a:ext cx="9352230" cy="329491"/>
            <a:chOff x="0" y="5879929"/>
            <a:chExt cx="12192000" cy="108012"/>
          </a:xfrm>
          <a:solidFill>
            <a:srgbClr val="DC2B19"/>
          </a:solidFill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1332137B-E2EF-407A-9495-FF8DFAA47140}"/>
                </a:ext>
              </a:extLst>
            </p:cNvPr>
            <p:cNvSpPr/>
            <p:nvPr userDrawn="1"/>
          </p:nvSpPr>
          <p:spPr>
            <a:xfrm>
              <a:off x="0" y="5879929"/>
              <a:ext cx="12192000" cy="1080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accent2"/>
                </a:solidFill>
              </a:endParaRP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84EC0A06-04DF-4F6F-A764-0E264F713B58}"/>
                </a:ext>
              </a:extLst>
            </p:cNvPr>
            <p:cNvSpPr/>
            <p:nvPr userDrawn="1"/>
          </p:nvSpPr>
          <p:spPr>
            <a:xfrm>
              <a:off x="1793269" y="5879929"/>
              <a:ext cx="9720000" cy="1080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accent2"/>
                </a:solidFill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3D066810-52A7-48B0-8B26-B60AC948B1AB}"/>
                </a:ext>
              </a:extLst>
            </p:cNvPr>
            <p:cNvSpPr/>
            <p:nvPr userDrawn="1"/>
          </p:nvSpPr>
          <p:spPr>
            <a:xfrm>
              <a:off x="4272000" y="5879929"/>
              <a:ext cx="7920000" cy="1080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6" name="Obrázek 15">
            <a:extLst>
              <a:ext uri="{FF2B5EF4-FFF2-40B4-BE49-F238E27FC236}">
                <a16:creationId xmlns:a16="http://schemas.microsoft.com/office/drawing/2014/main" id="{DCE2A123-2F9B-4BC3-91F3-E44783FED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7" t="23116" r="13670" b="26189"/>
          <a:stretch/>
        </p:blipFill>
        <p:spPr>
          <a:xfrm>
            <a:off x="10385015" y="0"/>
            <a:ext cx="1141889" cy="3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3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0C1F-6E56-4117-AE2E-C7B1560A6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DFB6A-BC6E-43DD-ABB1-6F6389CF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FC15-7946-4D1F-89D0-327F959ADCB6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D61F1-3F7B-426F-9D82-9C3D9B46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8D34A-E080-4B05-855C-B922B1B2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31FB-58BB-4FC0-8444-1459D7B607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549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3EA0E24-3DEE-4F9B-BE62-2C949AF5B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7E5BF0-AE0D-4088-9249-900F92A0E8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6" name="Obrázek 65" descr="cid:image001.jpg@01CED555.8CFAB4A0">
            <a:extLst>
              <a:ext uri="{FF2B5EF4-FFF2-40B4-BE49-F238E27FC236}">
                <a16:creationId xmlns:a16="http://schemas.microsoft.com/office/drawing/2014/main" id="{D17F3592-01D7-4B8C-BAC8-A15B8AA86699}"/>
              </a:ext>
            </a:extLst>
          </p:cNvPr>
          <p:cNvPicPr/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243595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9" descr="logo_mzcr">
            <a:extLst>
              <a:ext uri="{FF2B5EF4-FFF2-40B4-BE49-F238E27FC236}">
                <a16:creationId xmlns:a16="http://schemas.microsoft.com/office/drawing/2014/main" id="{285C40DD-D2EF-48E7-99A8-53B809A1EA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7" y="13706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4D1F535-DC44-479F-B5BD-92EA59F33323}"/>
              </a:ext>
            </a:extLst>
          </p:cNvPr>
          <p:cNvSpPr/>
          <p:nvPr userDrawn="1"/>
        </p:nvSpPr>
        <p:spPr>
          <a:xfrm>
            <a:off x="347463" y="1160781"/>
            <a:ext cx="5220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2200" b="1" i="1" dirty="0">
                <a:solidFill>
                  <a:schemeClr val="bg1"/>
                </a:solidFill>
              </a:rPr>
              <a:t>Analytické studie programu Zdraví 2030: </a:t>
            </a:r>
            <a:r>
              <a:rPr lang="cs-CZ" sz="3400" b="1" dirty="0">
                <a:solidFill>
                  <a:schemeClr val="bg1"/>
                </a:solidFill>
              </a:rPr>
              <a:t>Kapacity a aktivita </a:t>
            </a:r>
          </a:p>
          <a:p>
            <a:pPr algn="l"/>
            <a:r>
              <a:rPr lang="cs-CZ" sz="3400" b="1" dirty="0">
                <a:solidFill>
                  <a:schemeClr val="bg1"/>
                </a:solidFill>
              </a:rPr>
              <a:t>PL a PLDD </a:t>
            </a:r>
          </a:p>
        </p:txBody>
      </p:sp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8E98422F-1202-68B7-A6C5-FD1E3B5029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32" y="87416"/>
            <a:ext cx="1252291" cy="4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6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Volný tvar 6">
            <a:extLst>
              <a:ext uri="{FF2B5EF4-FFF2-40B4-BE49-F238E27FC236}">
                <a16:creationId xmlns:a16="http://schemas.microsoft.com/office/drawing/2014/main" id="{9C4E3F5D-17FE-4F11-BF0B-55FCB20C5B12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1" name="Volný tvar 17">
            <a:extLst>
              <a:ext uri="{FF2B5EF4-FFF2-40B4-BE49-F238E27FC236}">
                <a16:creationId xmlns:a16="http://schemas.microsoft.com/office/drawing/2014/main" id="{D48C225E-8000-42E1-8A87-FBEBB02FC061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2" name="Volný tvar 18">
            <a:extLst>
              <a:ext uri="{FF2B5EF4-FFF2-40B4-BE49-F238E27FC236}">
                <a16:creationId xmlns:a16="http://schemas.microsoft.com/office/drawing/2014/main" id="{E8850329-92A2-4C8B-8B48-BF3BBCB09972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33CCCC"/>
              </a:solidFill>
            </a:endParaRPr>
          </a:p>
        </p:txBody>
      </p:sp>
      <p:sp>
        <p:nvSpPr>
          <p:cNvPr id="73" name="Volný tvar 19">
            <a:extLst>
              <a:ext uri="{FF2B5EF4-FFF2-40B4-BE49-F238E27FC236}">
                <a16:creationId xmlns:a16="http://schemas.microsoft.com/office/drawing/2014/main" id="{33F7304C-8B0F-401C-BBB8-0F87B5779B2B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390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6B18D0-DA41-4D0E-98BC-745BE988FE2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BFB874-7FBE-4101-B1CB-526AFCBFC4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475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6509-3C78-4B96-816D-6058A3422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C2621-BCA2-4940-8AB1-99CCDD6C6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FAF3E-E45F-4A95-BC68-D6FC3239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FC15-7946-4D1F-89D0-327F959ADCB6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AD36-0F75-4E43-A4BD-7A1CBD08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82795-CEF7-4C16-9312-A9AE400E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31FB-58BB-4FC0-8444-1459D7B607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923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C80-EEAF-4C65-BAFA-8C7EF93F4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808B7-472A-49E9-B3BB-015A8534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4077-DE66-4C2D-97F6-10CF51A9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FC15-7946-4D1F-89D0-327F959ADCB6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F714-7596-4B5F-89C0-4051A687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7A469-577E-4C94-BAD6-7C34C9BC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31FB-58BB-4FC0-8444-1459D7B607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390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9EDF-7AA7-4BF6-8FC6-67462365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AD8E4-9166-4B4A-9778-8C9A034F4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48506-8089-40D5-923B-F711DFEE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FC15-7946-4D1F-89D0-327F959ADCB6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5F89E-46FD-4004-BEE1-97E79DCB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A230D-6F22-4DF0-B5E9-BB4C92DF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31FB-58BB-4FC0-8444-1459D7B607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142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9A5A-721D-49F9-B265-C90F9FF4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CE6A0-DC19-498B-BBFD-A9B545CE8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F5798-15A2-48E6-AC88-1EF584A29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E3B8F-410F-463A-8945-DE6CA556F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FC15-7946-4D1F-89D0-327F959ADCB6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FCCA0-311B-4BF1-B507-F6CDC06F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61A46-37F4-4DB5-85B5-C31A9155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31FB-58BB-4FC0-8444-1459D7B607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13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7266-46BA-4678-B84F-90F6C00B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AA49C-AE07-4EC3-BF3F-1A1FA4318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94718-86E6-416D-B769-92B2CA095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82A63-7974-4DBF-A3F1-BFEAFCF10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50FE7-6984-4F71-9903-6D181977F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5E0B3-DCBD-453A-9143-3431D625D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FC15-7946-4D1F-89D0-327F959ADCB6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294D7-8296-4153-B818-AA21CA46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8AC591-0FB5-4C0E-B939-ACA4F391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31FB-58BB-4FC0-8444-1459D7B607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354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0C1F-6E56-4117-AE2E-C7B1560A6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DFB6A-BC6E-43DD-ABB1-6F6389CF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FC15-7946-4D1F-89D0-327F959ADCB6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D61F1-3F7B-426F-9D82-9C3D9B46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8D34A-E080-4B05-855C-B922B1B2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31FB-58BB-4FC0-8444-1459D7B607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804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3090B-2B35-42CE-9455-415C696A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FC15-7946-4D1F-89D0-327F959ADCB6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83ED4-6FF2-4AA4-9352-84062EE9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267CB-D3A9-4D24-B512-3A85D758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31FB-58BB-4FC0-8444-1459D7B607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868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5027-45F4-45C4-9D79-553C06AC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D900C-67F3-4B67-8C70-DD2901923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964CE-31FC-4D38-9C3B-7086CF840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AD61E-8A98-4FE6-9A69-DC35B264B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FC15-7946-4D1F-89D0-327F959ADCB6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75A2E-CE8C-4998-B5F7-6671B528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82231-8D10-4052-878F-0E7D9836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31FB-58BB-4FC0-8444-1459D7B607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302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78739-F7DF-4E29-95F9-F2C376BD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B5B7C-E5CE-47F9-B110-AD3565F22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318C4-8AC1-4B87-9E33-B0FA8796E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3B9BD-F110-478C-8BFF-C8D6B501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FC15-7946-4D1F-89D0-327F959ADCB6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50EAE-32C8-4520-8052-75A21205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DA15A-C202-4D94-84A1-6319F312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31FB-58BB-4FC0-8444-1459D7B607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00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242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40E5-823E-433D-B134-0B8CCBA8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0AFD0-051A-4EC9-A8AC-271D213CE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75-81D1-412D-827A-06B1F131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FC15-7946-4D1F-89D0-327F959ADCB6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37D25-9306-48E0-BAE0-20D4672F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81190-8A97-4AE9-B65F-0C5A3D9A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31FB-58BB-4FC0-8444-1459D7B607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670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6E87F-4ACA-4FDC-9D4E-9486AC71D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F88516-F053-40C9-8485-CCAC8121F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A0814-C60D-4749-AD3F-8CE943FA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FC15-7946-4D1F-89D0-327F959ADCB6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01D4F-8C8C-4D49-9035-66B8B5A1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5E823-90C4-45E7-A649-AED45B84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31FB-58BB-4FC0-8444-1459D7B607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929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88640"/>
            <a:ext cx="10945216" cy="648072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34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24.10.2023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6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13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Obdélník 1"/>
          <p:cNvSpPr/>
          <p:nvPr userDrawn="1"/>
        </p:nvSpPr>
        <p:spPr>
          <a:xfrm>
            <a:off x="4699467" y="6450685"/>
            <a:ext cx="1995055" cy="29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55631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3EA0E24-3DEE-4F9B-BE62-2C949AF5B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7E5BF0-AE0D-4088-9249-900F92A0E8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6" name="Obrázek 65" descr="cid:image001.jpg@01CED555.8CFAB4A0">
            <a:extLst>
              <a:ext uri="{FF2B5EF4-FFF2-40B4-BE49-F238E27FC236}">
                <a16:creationId xmlns:a16="http://schemas.microsoft.com/office/drawing/2014/main" id="{D17F3592-01D7-4B8C-BAC8-A15B8AA86699}"/>
              </a:ext>
            </a:extLst>
          </p:cNvPr>
          <p:cNvPicPr/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243595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9" descr="logo_mzcr">
            <a:extLst>
              <a:ext uri="{FF2B5EF4-FFF2-40B4-BE49-F238E27FC236}">
                <a16:creationId xmlns:a16="http://schemas.microsoft.com/office/drawing/2014/main" id="{285C40DD-D2EF-48E7-99A8-53B809A1EA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7" y="13706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4D1F535-DC44-479F-B5BD-92EA59F33323}"/>
              </a:ext>
            </a:extLst>
          </p:cNvPr>
          <p:cNvSpPr/>
          <p:nvPr userDrawn="1"/>
        </p:nvSpPr>
        <p:spPr>
          <a:xfrm>
            <a:off x="347463" y="1160781"/>
            <a:ext cx="5220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2200" b="1" i="1" dirty="0">
                <a:solidFill>
                  <a:schemeClr val="bg1"/>
                </a:solidFill>
              </a:rPr>
              <a:t>Analytické studie programu Zdraví 2030: </a:t>
            </a:r>
            <a:r>
              <a:rPr lang="cs-CZ" sz="3400" b="1" dirty="0">
                <a:solidFill>
                  <a:schemeClr val="bg1"/>
                </a:solidFill>
              </a:rPr>
              <a:t>Kapacity a aktivita PLDD </a:t>
            </a:r>
          </a:p>
          <a:p>
            <a:pPr algn="l"/>
            <a:r>
              <a:rPr lang="cs-CZ" sz="3400" b="1" dirty="0">
                <a:solidFill>
                  <a:schemeClr val="bg1"/>
                </a:solidFill>
              </a:rPr>
              <a:t>a pediatrie</a:t>
            </a:r>
          </a:p>
        </p:txBody>
      </p:sp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8E98422F-1202-68B7-A6C5-FD1E3B5029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32" y="87416"/>
            <a:ext cx="1252291" cy="4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21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Obrázek 193">
            <a:extLst>
              <a:ext uri="{FF2B5EF4-FFF2-40B4-BE49-F238E27FC236}">
                <a16:creationId xmlns:a16="http://schemas.microsoft.com/office/drawing/2014/main" id="{7028FA8A-4E11-48CC-8D75-F1D56BD168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277" y="1234929"/>
            <a:ext cx="11473666" cy="4852837"/>
          </a:xfrm>
          <a:prstGeom prst="rect">
            <a:avLst/>
          </a:prstGeom>
        </p:spPr>
      </p:pic>
      <p:sp>
        <p:nvSpPr>
          <p:cNvPr id="81" name="Obdélník 80">
            <a:extLst>
              <a:ext uri="{FF2B5EF4-FFF2-40B4-BE49-F238E27FC236}">
                <a16:creationId xmlns:a16="http://schemas.microsoft.com/office/drawing/2014/main" id="{40F2E09F-8544-4FF2-9F9A-AF0C8187713C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83" name="Obdélník 82">
            <a:extLst>
              <a:ext uri="{FF2B5EF4-FFF2-40B4-BE49-F238E27FC236}">
                <a16:creationId xmlns:a16="http://schemas.microsoft.com/office/drawing/2014/main" id="{5FE9660D-2B4A-4896-A4BF-330209511296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chemeClr val="accent2"/>
              </a:solidFill>
            </a:endParaRPr>
          </a:p>
        </p:txBody>
      </p:sp>
      <p:pic>
        <p:nvPicPr>
          <p:cNvPr id="86" name="Obrázek 85">
            <a:extLst>
              <a:ext uri="{FF2B5EF4-FFF2-40B4-BE49-F238E27FC236}">
                <a16:creationId xmlns:a16="http://schemas.microsoft.com/office/drawing/2014/main" id="{0FCBE275-6212-4CD7-81E4-A8D7F2CA9E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0" y="6186252"/>
            <a:ext cx="3763463" cy="324000"/>
          </a:xfrm>
          <a:prstGeom prst="rect">
            <a:avLst/>
          </a:prstGeom>
        </p:spPr>
      </p:pic>
      <p:sp>
        <p:nvSpPr>
          <p:cNvPr id="87" name="Volný tvar 6">
            <a:extLst>
              <a:ext uri="{FF2B5EF4-FFF2-40B4-BE49-F238E27FC236}">
                <a16:creationId xmlns:a16="http://schemas.microsoft.com/office/drawing/2014/main" id="{85C703E3-2B67-4C22-AC74-AE20B05EBAA9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gradFill flip="none" rotWithShape="1">
            <a:gsLst>
              <a:gs pos="0">
                <a:srgbClr val="AFEBEB"/>
              </a:gs>
              <a:gs pos="77000">
                <a:schemeClr val="bg1">
                  <a:alpha val="2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8" name="Volný tvar 17">
            <a:extLst>
              <a:ext uri="{FF2B5EF4-FFF2-40B4-BE49-F238E27FC236}">
                <a16:creationId xmlns:a16="http://schemas.microsoft.com/office/drawing/2014/main" id="{2BD92B5F-BB92-4654-AEF1-C9A87A5248BF}"/>
              </a:ext>
            </a:extLst>
          </p:cNvPr>
          <p:cNvSpPr/>
          <p:nvPr userDrawn="1"/>
        </p:nvSpPr>
        <p:spPr>
          <a:xfrm rot="10800000">
            <a:off x="-1" y="4380806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gradFill flip="none" rotWithShape="1">
            <a:gsLst>
              <a:gs pos="0">
                <a:srgbClr val="AFEBEB"/>
              </a:gs>
              <a:gs pos="77000">
                <a:schemeClr val="bg1">
                  <a:alpha val="2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9" name="Volný tvar 18">
            <a:extLst>
              <a:ext uri="{FF2B5EF4-FFF2-40B4-BE49-F238E27FC236}">
                <a16:creationId xmlns:a16="http://schemas.microsoft.com/office/drawing/2014/main" id="{C0623FAF-3EBE-4D32-9A7D-B3A292ACEE45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3CCCC">
              <a:alpha val="3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33CCCC"/>
              </a:solidFill>
            </a:endParaRPr>
          </a:p>
        </p:txBody>
      </p:sp>
      <p:sp>
        <p:nvSpPr>
          <p:cNvPr id="90" name="Volný tvar 19">
            <a:extLst>
              <a:ext uri="{FF2B5EF4-FFF2-40B4-BE49-F238E27FC236}">
                <a16:creationId xmlns:a16="http://schemas.microsoft.com/office/drawing/2014/main" id="{CF154488-7084-4B19-8834-F35893F3FCDA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424242">
              <a:alpha val="27843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2" name="Obdélník 91">
            <a:extLst>
              <a:ext uri="{FF2B5EF4-FFF2-40B4-BE49-F238E27FC236}">
                <a16:creationId xmlns:a16="http://schemas.microsoft.com/office/drawing/2014/main" id="{B832A41A-EB50-44F7-B334-F2DF1D43A948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F60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93" name="Obdélník 92">
            <a:extLst>
              <a:ext uri="{FF2B5EF4-FFF2-40B4-BE49-F238E27FC236}">
                <a16:creationId xmlns:a16="http://schemas.microsoft.com/office/drawing/2014/main" id="{541E5713-0979-4073-8195-8FDF98369170}"/>
              </a:ext>
            </a:extLst>
          </p:cNvPr>
          <p:cNvSpPr/>
          <p:nvPr userDrawn="1"/>
        </p:nvSpPr>
        <p:spPr>
          <a:xfrm>
            <a:off x="0" y="5861078"/>
            <a:ext cx="12192000" cy="45719"/>
          </a:xfrm>
          <a:prstGeom prst="rect">
            <a:avLst/>
          </a:prstGeom>
          <a:solidFill>
            <a:srgbClr val="D7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97" name="Volný tvar 6">
            <a:extLst>
              <a:ext uri="{FF2B5EF4-FFF2-40B4-BE49-F238E27FC236}">
                <a16:creationId xmlns:a16="http://schemas.microsoft.com/office/drawing/2014/main" id="{F101B372-16FE-412A-8851-DDC17B987951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8" name="Volný tvar 17">
            <a:extLst>
              <a:ext uri="{FF2B5EF4-FFF2-40B4-BE49-F238E27FC236}">
                <a16:creationId xmlns:a16="http://schemas.microsoft.com/office/drawing/2014/main" id="{84116201-11AF-45C9-812E-00D732D624D2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9" name="Volný tvar 18">
            <a:extLst>
              <a:ext uri="{FF2B5EF4-FFF2-40B4-BE49-F238E27FC236}">
                <a16:creationId xmlns:a16="http://schemas.microsoft.com/office/drawing/2014/main" id="{14FAE423-4E6B-4C0C-B3D6-E597049BF65F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33CCCC"/>
              </a:solidFill>
            </a:endParaRPr>
          </a:p>
        </p:txBody>
      </p:sp>
      <p:sp>
        <p:nvSpPr>
          <p:cNvPr id="100" name="Volný tvar 19">
            <a:extLst>
              <a:ext uri="{FF2B5EF4-FFF2-40B4-BE49-F238E27FC236}">
                <a16:creationId xmlns:a16="http://schemas.microsoft.com/office/drawing/2014/main" id="{7995864E-5F17-4EF1-8C3D-368F128AAC0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D4D1F535-DC44-479F-B5BD-92EA59F33323}"/>
              </a:ext>
            </a:extLst>
          </p:cNvPr>
          <p:cNvSpPr/>
          <p:nvPr userDrawn="1"/>
        </p:nvSpPr>
        <p:spPr>
          <a:xfrm>
            <a:off x="215022" y="180208"/>
            <a:ext cx="114301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400" b="1" dirty="0">
                <a:solidFill>
                  <a:srgbClr val="2E5980"/>
                </a:solidFill>
              </a:rPr>
              <a:t>STRATEGICKÉ ANALÝZY POTŘEB REZORTU ZDRAVOTNICTVÍ</a:t>
            </a:r>
          </a:p>
          <a:p>
            <a:r>
              <a:rPr lang="cs-CZ" sz="3400" b="1" dirty="0">
                <a:solidFill>
                  <a:srgbClr val="2E5980"/>
                </a:solidFill>
              </a:rPr>
              <a:t> – OPTIMALIZACE PERSONÁLNÍCH KAPACIT </a:t>
            </a:r>
          </a:p>
        </p:txBody>
      </p:sp>
      <p:sp>
        <p:nvSpPr>
          <p:cNvPr id="102" name="Obdélník 101">
            <a:extLst>
              <a:ext uri="{FF2B5EF4-FFF2-40B4-BE49-F238E27FC236}">
                <a16:creationId xmlns:a16="http://schemas.microsoft.com/office/drawing/2014/main" id="{287E00CA-1E7B-4E51-8D15-DA48E2226502}"/>
              </a:ext>
            </a:extLst>
          </p:cNvPr>
          <p:cNvSpPr/>
          <p:nvPr userDrawn="1"/>
        </p:nvSpPr>
        <p:spPr>
          <a:xfrm>
            <a:off x="584088" y="5729492"/>
            <a:ext cx="3676008" cy="326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3" name="Zástupný symbol textu 4">
            <a:extLst>
              <a:ext uri="{FF2B5EF4-FFF2-40B4-BE49-F238E27FC236}">
                <a16:creationId xmlns:a16="http://schemas.microsoft.com/office/drawing/2014/main" id="{6733D971-AA31-4C2B-9864-62E324087CA3}"/>
              </a:ext>
            </a:extLst>
          </p:cNvPr>
          <p:cNvSpPr txBox="1">
            <a:spLocks/>
          </p:cNvSpPr>
          <p:nvPr userDrawn="1"/>
        </p:nvSpPr>
        <p:spPr>
          <a:xfrm>
            <a:off x="659277" y="5627645"/>
            <a:ext cx="5958339" cy="5072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rgbClr val="D71440"/>
                </a:solidFill>
              </a:rPr>
              <a:t>Kapacity a produkce PL a PLDD </a:t>
            </a:r>
          </a:p>
        </p:txBody>
      </p:sp>
      <p:pic>
        <p:nvPicPr>
          <p:cNvPr id="116" name="Picture 24">
            <a:extLst>
              <a:ext uri="{FF2B5EF4-FFF2-40B4-BE49-F238E27FC236}">
                <a16:creationId xmlns:a16="http://schemas.microsoft.com/office/drawing/2014/main" id="{5C9258A4-B5C3-4786-8A29-365C62CE39AF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340046" y="1342772"/>
            <a:ext cx="592937" cy="39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Obrázek 116">
            <a:extLst>
              <a:ext uri="{FF2B5EF4-FFF2-40B4-BE49-F238E27FC236}">
                <a16:creationId xmlns:a16="http://schemas.microsoft.com/office/drawing/2014/main" id="{26B2A134-C899-4F60-BA30-9405C93E7A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01" y="1259484"/>
            <a:ext cx="574173" cy="574173"/>
          </a:xfrm>
          <a:prstGeom prst="rect">
            <a:avLst/>
          </a:prstGeom>
        </p:spPr>
      </p:pic>
      <p:pic>
        <p:nvPicPr>
          <p:cNvPr id="24" name="Obrázek 23" descr="cid:image001.jpg@01CED555.8CFAB4A0">
            <a:extLst>
              <a:ext uri="{FF2B5EF4-FFF2-40B4-BE49-F238E27FC236}">
                <a16:creationId xmlns:a16="http://schemas.microsoft.com/office/drawing/2014/main" id="{D17F3592-01D7-4B8C-BAC8-A15B8AA86699}"/>
              </a:ext>
            </a:extLst>
          </p:cNvPr>
          <p:cNvPicPr/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119770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CEEE644-BC03-4930-9406-A18BB3FDE8F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3626" y="4199123"/>
            <a:ext cx="3200677" cy="2499577"/>
          </a:xfrm>
          <a:prstGeom prst="rect">
            <a:avLst/>
          </a:prstGeom>
        </p:spPr>
      </p:pic>
      <p:pic>
        <p:nvPicPr>
          <p:cNvPr id="2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599E2628-098A-6702-736C-CDA5BB2A0E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11" y="1322586"/>
            <a:ext cx="1252291" cy="4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07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3EA0E24-3DEE-4F9B-BE62-2C949AF5B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7E5BF0-AE0D-4088-9249-900F92A0E8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6" name="Obrázek 65" descr="cid:image001.jpg@01CED555.8CFAB4A0">
            <a:extLst>
              <a:ext uri="{FF2B5EF4-FFF2-40B4-BE49-F238E27FC236}">
                <a16:creationId xmlns:a16="http://schemas.microsoft.com/office/drawing/2014/main" id="{D17F3592-01D7-4B8C-BAC8-A15B8AA86699}"/>
              </a:ext>
            </a:extLst>
          </p:cNvPr>
          <p:cNvPicPr/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243595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9" descr="logo_mzcr">
            <a:extLst>
              <a:ext uri="{FF2B5EF4-FFF2-40B4-BE49-F238E27FC236}">
                <a16:creationId xmlns:a16="http://schemas.microsoft.com/office/drawing/2014/main" id="{285C40DD-D2EF-48E7-99A8-53B809A1EA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7" y="13706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4D1F535-DC44-479F-B5BD-92EA59F33323}"/>
              </a:ext>
            </a:extLst>
          </p:cNvPr>
          <p:cNvSpPr/>
          <p:nvPr userDrawn="1"/>
        </p:nvSpPr>
        <p:spPr>
          <a:xfrm>
            <a:off x="347463" y="1160781"/>
            <a:ext cx="5220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2200" b="1" i="1" dirty="0">
                <a:solidFill>
                  <a:schemeClr val="bg1"/>
                </a:solidFill>
              </a:rPr>
              <a:t>Analytické studie programu Zdraví 2030: </a:t>
            </a:r>
            <a:r>
              <a:rPr lang="cs-CZ" sz="3400" b="1" dirty="0">
                <a:solidFill>
                  <a:schemeClr val="bg1"/>
                </a:solidFill>
              </a:rPr>
              <a:t>Kapacity a aktivita PLDD </a:t>
            </a:r>
          </a:p>
          <a:p>
            <a:pPr algn="l"/>
            <a:r>
              <a:rPr lang="cs-CZ" sz="3400" b="1" dirty="0">
                <a:solidFill>
                  <a:schemeClr val="bg1"/>
                </a:solidFill>
              </a:rPr>
              <a:t>a pediatrie</a:t>
            </a:r>
          </a:p>
        </p:txBody>
      </p:sp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8E98422F-1202-68B7-A6C5-FD1E3B5029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32" y="87416"/>
            <a:ext cx="1252291" cy="4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4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Volný tvar 6">
            <a:extLst>
              <a:ext uri="{FF2B5EF4-FFF2-40B4-BE49-F238E27FC236}">
                <a16:creationId xmlns:a16="http://schemas.microsoft.com/office/drawing/2014/main" id="{9C4E3F5D-17FE-4F11-BF0B-55FCB20C5B12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1" name="Volný tvar 17">
            <a:extLst>
              <a:ext uri="{FF2B5EF4-FFF2-40B4-BE49-F238E27FC236}">
                <a16:creationId xmlns:a16="http://schemas.microsoft.com/office/drawing/2014/main" id="{D48C225E-8000-42E1-8A87-FBEBB02FC061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2" name="Volný tvar 18">
            <a:extLst>
              <a:ext uri="{FF2B5EF4-FFF2-40B4-BE49-F238E27FC236}">
                <a16:creationId xmlns:a16="http://schemas.microsoft.com/office/drawing/2014/main" id="{E8850329-92A2-4C8B-8B48-BF3BBCB09972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33CCCC"/>
              </a:solidFill>
            </a:endParaRPr>
          </a:p>
        </p:txBody>
      </p:sp>
      <p:sp>
        <p:nvSpPr>
          <p:cNvPr id="73" name="Volný tvar 19">
            <a:extLst>
              <a:ext uri="{FF2B5EF4-FFF2-40B4-BE49-F238E27FC236}">
                <a16:creationId xmlns:a16="http://schemas.microsoft.com/office/drawing/2014/main" id="{33F7304C-8B0F-401C-BBB8-0F87B5779B2B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884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3132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28AA9-0270-4466-AEE4-743C6F6B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8766C-C37F-4567-9F2C-A4B585D0B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3CD7C-50DC-4ECE-AB8C-2F9F189E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E71133-EA5C-42EA-9E5B-F6899631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B4E4BE-77B6-4193-B096-DCEE3DB3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8148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8CA8B-BE17-4E8E-BA21-5C708B05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6EB976-B52F-4E70-BBEC-C16C4DA36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C9C5FA-8A58-4277-A372-519F039F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0A4BF4-D40A-4D0B-BC1B-8FB80ED0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55A1A0-AD5B-4C95-BAFF-47E2F5A4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81D8E1-CB62-40C4-83D2-92BAEB21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9D1D8C-9B39-4E39-A638-642D45072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CDC7B5-D0C7-4CB3-8FEB-7B23A2E6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4EA-BBB6-4509-82FD-6C1C4C05004B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7CE669-E87B-4076-8BF7-B5F8FACF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86F5D0-1905-4A90-AA87-EF399F11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347-4413-44E4-972F-4B947EE9AB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380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7A5EC-DCF3-4316-AAF9-593891F1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E2C95-7248-4E58-95A4-5C701F280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EFFA53-665F-4953-B32A-12133A2A9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CA4233-D784-46DD-A1AD-4152E21E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85684D-BE59-4E04-BE98-A785CC64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21854D-6B80-4FB9-9CFC-9B304DA8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408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1B7E-0F7A-48FF-80C4-2C5F31EE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874446-8942-495E-93DB-784F144CC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267A43-2030-465F-AE0C-283CAF155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DFD93F-F2A2-42A7-9EDB-BA58F8C98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9F1699-C431-4C57-A22C-6828F38DC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D1BA643-00CC-4CB6-A102-96700A29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29C33A4-481B-476E-BA47-9035B5F72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8FED13E-2988-4324-B670-BCEC1AAF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641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59216-F6BD-41DB-8B58-4DBD6F78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086BD3-60BD-4510-BFCD-6FD8FF6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31CCE1-A76C-42B2-A3B8-61F4A78C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D9ECAF-09A6-4E6E-988F-94DAE95C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641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5116D5-D10D-4780-8DE3-E263AD5C3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CB6E23-B354-4679-9857-1042E084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F9D63A-A61B-4C7A-AE07-9A88CDEB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42858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23551-D153-4217-A154-4407A5B5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416EEB-8CE6-4497-BFA3-F99CC0D17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DD2D91-6CED-4D5D-90BC-1170E2886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CD6761-29DF-4455-9076-0459A199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57E6A1-1563-4E8F-97AB-B9639488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846D3B-0330-4216-A3E4-28A86341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615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D4BE5-19B7-49D5-8B48-E9CCECB0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41C0DCF-3D3D-40E5-9127-BB856F35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34A7E9-778A-493F-86D4-6A7719CA6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852D4C-AA02-44EC-AAA8-C261F839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CEA8B9-0632-4DC0-BA34-8F447095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B75481-B9F9-4C7F-93D3-F3E67810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437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27C9B-34FC-4CEF-A0D2-FE608DB0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DE946A-16C9-4D5E-9125-FDC4FC0E3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8B166-2654-4599-81CD-090450DC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545EFA-9E6A-445E-8D63-AA5C6DAC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78E511-8C01-48B0-86BA-51C6AEA9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6513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A84DCF3-1782-4C08-96B2-D43EBCE1D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8719A1-DC72-431A-9D4E-96FA10E29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005688-EA75-4393-9E80-A1CE8939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F067B-09AF-4046-BACD-D60555EC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EB7427-BEE7-4670-92C0-022D2034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843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8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12" name="Obrázek 9">
            <a:extLst>
              <a:ext uri="{FF2B5EF4-FFF2-40B4-BE49-F238E27FC236}">
                <a16:creationId xmlns:a16="http://schemas.microsoft.com/office/drawing/2014/main" id="{9857DA43-5F3B-40A4-B7DD-7FB1D1A72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768" y="177453"/>
            <a:ext cx="1470213" cy="3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5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CD7AF-B4BF-4BFA-81CF-78B3DB8D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FA837B-A771-4DF5-889E-9002F57C9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3CF14B-5E02-4543-93F1-97608E503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4625FA-DA7D-4C3A-9CE6-E57B4361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4EA-BBB6-4509-82FD-6C1C4C05004B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00883D-4DBF-4C0F-8FF7-6124629E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352F66-0D29-4EB6-BFCF-30872D10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347-4413-44E4-972F-4B947EE9AB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9490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3EA0E24-3DEE-4F9B-BE62-2C949AF5B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7E5BF0-AE0D-4088-9249-900F92A0E8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6" name="Obrázek 65" descr="cid:image001.jpg@01CED555.8CFAB4A0">
            <a:extLst>
              <a:ext uri="{FF2B5EF4-FFF2-40B4-BE49-F238E27FC236}">
                <a16:creationId xmlns:a16="http://schemas.microsoft.com/office/drawing/2014/main" id="{D17F3592-01D7-4B8C-BAC8-A15B8AA86699}"/>
              </a:ext>
            </a:extLst>
          </p:cNvPr>
          <p:cNvPicPr/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243595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9" descr="logo_mzcr">
            <a:extLst>
              <a:ext uri="{FF2B5EF4-FFF2-40B4-BE49-F238E27FC236}">
                <a16:creationId xmlns:a16="http://schemas.microsoft.com/office/drawing/2014/main" id="{285C40DD-D2EF-48E7-99A8-53B809A1EA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7" y="13706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4D1F535-DC44-479F-B5BD-92EA59F33323}"/>
              </a:ext>
            </a:extLst>
          </p:cNvPr>
          <p:cNvSpPr/>
          <p:nvPr userDrawn="1"/>
        </p:nvSpPr>
        <p:spPr>
          <a:xfrm>
            <a:off x="347463" y="1160781"/>
            <a:ext cx="5220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2200" b="1" i="1" dirty="0">
                <a:solidFill>
                  <a:schemeClr val="bg1"/>
                </a:solidFill>
              </a:rPr>
              <a:t>Analytické studie programu Zdraví 2030: </a:t>
            </a:r>
            <a:r>
              <a:rPr lang="cs-CZ" sz="3400" b="1" dirty="0">
                <a:solidFill>
                  <a:schemeClr val="bg1"/>
                </a:solidFill>
              </a:rPr>
              <a:t>Kapacity a aktivita PLDD </a:t>
            </a:r>
          </a:p>
          <a:p>
            <a:pPr algn="l"/>
            <a:r>
              <a:rPr lang="cs-CZ" sz="3400" b="1" dirty="0">
                <a:solidFill>
                  <a:schemeClr val="bg1"/>
                </a:solidFill>
              </a:rPr>
              <a:t>a pediatrie</a:t>
            </a:r>
          </a:p>
        </p:txBody>
      </p:sp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8E98422F-1202-68B7-A6C5-FD1E3B5029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32" y="87416"/>
            <a:ext cx="1252291" cy="4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3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bez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B0EA1196-9961-0CE1-CDDC-BC0A0A831348}"/>
              </a:ext>
            </a:extLst>
          </p:cNvPr>
          <p:cNvSpPr/>
          <p:nvPr userDrawn="1"/>
        </p:nvSpPr>
        <p:spPr>
          <a:xfrm>
            <a:off x="8179177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C24FCE-B5F4-1607-CE4C-7BB985D4D69C}"/>
              </a:ext>
            </a:extLst>
          </p:cNvPr>
          <p:cNvSpPr/>
          <p:nvPr userDrawn="1"/>
        </p:nvSpPr>
        <p:spPr>
          <a:xfrm>
            <a:off x="4008438" y="6139116"/>
            <a:ext cx="818356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ástupný symbol obrázku 18">
            <a:extLst>
              <a:ext uri="{FF2B5EF4-FFF2-40B4-BE49-F238E27FC236}">
                <a16:creationId xmlns:a16="http://schemas.microsoft.com/office/drawing/2014/main" id="{99B66AE2-A041-66B4-7E5D-3FA96F0363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36751"/>
            <a:ext cx="7983110" cy="2266122"/>
          </a:xfr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64757BA-A864-68A5-98E0-EE29537C5C23}"/>
              </a:ext>
            </a:extLst>
          </p:cNvPr>
          <p:cNvSpPr/>
          <p:nvPr userDrawn="1"/>
        </p:nvSpPr>
        <p:spPr>
          <a:xfrm>
            <a:off x="0" y="898082"/>
            <a:ext cx="4012822" cy="472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Zástupný text 8">
            <a:extLst>
              <a:ext uri="{FF2B5EF4-FFF2-40B4-BE49-F238E27FC236}">
                <a16:creationId xmlns:a16="http://schemas.microsoft.com/office/drawing/2014/main" id="{E376B32F-E5DE-DC67-38D4-9F6BC06AA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2193" y="898082"/>
            <a:ext cx="1341659" cy="472912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F4C776B3-4CCE-A58A-F1D7-0A28E6CF0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0400" y="5526157"/>
            <a:ext cx="7476890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EB6D2B52-8FDF-959F-1993-F3A38DC7C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98" y="4102873"/>
            <a:ext cx="11140867" cy="1290010"/>
          </a:xfrm>
        </p:spPr>
        <p:txBody>
          <a:bodyPr lIns="0" anchor="b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8206657-5283-91B4-9056-621C120F4230}"/>
              </a:ext>
            </a:extLst>
          </p:cNvPr>
          <p:cNvSpPr txBox="1"/>
          <p:nvPr userDrawn="1"/>
        </p:nvSpPr>
        <p:spPr>
          <a:xfrm>
            <a:off x="4008439" y="6314450"/>
            <a:ext cx="1696075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www.uzis.cz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0C2D746-B350-B3D1-B583-67495AA8E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9546" y="2374086"/>
            <a:ext cx="1808469" cy="118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77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52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pro dlouhé nadpisy s delším zápat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DFC75-CB5E-1EEA-D9B4-7EC06251795B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45298" y="1836750"/>
            <a:ext cx="6796299" cy="2266122"/>
          </a:xfrm>
        </p:spPr>
        <p:txBody>
          <a:bodyPr lIns="0" tIns="0" rIns="0" anchor="t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21DCDB-F1EB-1E1C-315D-D1C0C86AC8D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10400" y="5526157"/>
            <a:ext cx="7440419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5C2995-4096-1BF2-0903-15EDC1EDC11A}"/>
              </a:ext>
            </a:extLst>
          </p:cNvPr>
          <p:cNvSpPr/>
          <p:nvPr userDrawn="1"/>
        </p:nvSpPr>
        <p:spPr>
          <a:xfrm>
            <a:off x="8177370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C1BBF3A-0FFA-4C73-702B-0F8640E40029}"/>
              </a:ext>
            </a:extLst>
          </p:cNvPr>
          <p:cNvSpPr/>
          <p:nvPr userDrawn="1"/>
        </p:nvSpPr>
        <p:spPr>
          <a:xfrm>
            <a:off x="0" y="898082"/>
            <a:ext cx="4012822" cy="472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4CF060D-402A-3C18-EAD2-E58A46DE1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2193" y="898082"/>
            <a:ext cx="1341659" cy="472912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A1B02D6-A85A-D348-E417-8F557EAE71A4}"/>
              </a:ext>
            </a:extLst>
          </p:cNvPr>
          <p:cNvSpPr/>
          <p:nvPr userDrawn="1"/>
        </p:nvSpPr>
        <p:spPr>
          <a:xfrm>
            <a:off x="4008438" y="6139116"/>
            <a:ext cx="818356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6A6C86E-36F8-90F4-57DC-BF054B7F522D}"/>
              </a:ext>
            </a:extLst>
          </p:cNvPr>
          <p:cNvSpPr txBox="1"/>
          <p:nvPr userDrawn="1"/>
        </p:nvSpPr>
        <p:spPr>
          <a:xfrm>
            <a:off x="4008439" y="6314450"/>
            <a:ext cx="1696075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www.uzis.cz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DDFE30B-EC7B-D6B1-A86E-3AC1CB818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9546" y="2374086"/>
            <a:ext cx="1808469" cy="118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11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393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65126"/>
            <a:ext cx="10728323" cy="1260000"/>
          </a:xfrm>
        </p:spPr>
        <p:txBody>
          <a:bodyPr lIns="0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294874"/>
            <a:ext cx="639692" cy="396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DDB638-C173-6D3F-FF1A-66447260C8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8DC35049-3AA5-9643-A289-66951EBEC2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cs-CZ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7CF36DE-E5A0-4148-9D06-AE68A4EDD0A7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5C055A8-9BFF-B4B4-1ADC-563185AE78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72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,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65126"/>
            <a:ext cx="10728323" cy="1260000"/>
          </a:xfrm>
        </p:spPr>
        <p:txBody>
          <a:bodyPr lIns="0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294874"/>
            <a:ext cx="639692" cy="396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17CF36DE-E5A0-4148-9D06-AE68A4EDD0A7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7C907C2-9865-F831-E11B-10851B62F54E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EFFFA6D3-91F9-3F5B-5F1D-EB6A778A44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1C34C3C-D97E-0713-0364-9C8BE2A054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F9AD94E3-BD92-35F1-AC57-93D6431F8D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80067C72-7AE4-B8D6-D8BC-D50D617D31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cs-CZ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2820075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rovnání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0" y="475200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D437D701-B17C-4FB1-90EC-C1632B91EE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EE2CC4EA-C216-1AF1-8FA2-CF9A1AFABD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E62B0E-5983-12A5-0025-52FE202158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5D8F0265-04DD-0A89-7253-9FFFCA701B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cs-CZ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15479572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86E3AE-C4C5-CA9A-34B2-F60AC1774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8"/>
            <a:ext cx="10728325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203DDD2B-94B5-4D6B-B92F-71E4B2701400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solidFill>
            <a:srgbClr val="2C2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A72D03A-0F35-4A68-824B-364CAA4CDC0F}"/>
              </a:ext>
            </a:extLst>
          </p:cNvPr>
          <p:cNvSpPr/>
          <p:nvPr userDrawn="1"/>
        </p:nvSpPr>
        <p:spPr>
          <a:xfrm>
            <a:off x="0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1536B8C-AE16-1CDA-FCD0-971A3B206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957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graf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203DDD2B-94B5-4D6B-B92F-71E4B2701400}"/>
              </a:ext>
            </a:extLst>
          </p:cNvPr>
          <p:cNvSpPr/>
          <p:nvPr userDrawn="1"/>
        </p:nvSpPr>
        <p:spPr>
          <a:xfrm>
            <a:off x="0" y="-1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A72D03A-0F35-4A68-824B-364CAA4CDC0F}"/>
              </a:ext>
            </a:extLst>
          </p:cNvPr>
          <p:cNvSpPr/>
          <p:nvPr userDrawn="1"/>
        </p:nvSpPr>
        <p:spPr>
          <a:xfrm>
            <a:off x="0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objekt grafu 10">
            <a:extLst>
              <a:ext uri="{FF2B5EF4-FFF2-40B4-BE49-F238E27FC236}">
                <a16:creationId xmlns:a16="http://schemas.microsoft.com/office/drawing/2014/main" id="{7814EF98-A5EE-B564-2343-4835ACD0118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0800" y="1663200"/>
            <a:ext cx="10728000" cy="3508730"/>
          </a:xfrm>
        </p:spPr>
        <p:txBody>
          <a:bodyPr/>
          <a:lstStyle/>
          <a:p>
            <a:r>
              <a:rPr lang="cs-CZ" dirty="0"/>
              <a:t>Kliknutím na ikonu přidáte graf.</a:t>
            </a:r>
          </a:p>
        </p:txBody>
      </p:sp>
      <p:sp>
        <p:nvSpPr>
          <p:cNvPr id="6" name="Zástupný text 14">
            <a:extLst>
              <a:ext uri="{FF2B5EF4-FFF2-40B4-BE49-F238E27FC236}">
                <a16:creationId xmlns:a16="http://schemas.microsoft.com/office/drawing/2014/main" id="{693A1838-2329-7980-800F-63A757B70A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00" y="5277180"/>
            <a:ext cx="10728000" cy="8136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CFCC656-2D8E-F1C5-616E-D828B8032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93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077AF6-1444-E249-F2EF-ECEF553B61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873024"/>
            <a:ext cx="10728325" cy="5122454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CE479D9-A951-26E0-C2EF-C43D3FCAC88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FCD939C-3623-5F3C-13A2-66237BC28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4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graf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CE479D9-A951-26E0-C2EF-C43D3FCAC88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sp>
        <p:nvSpPr>
          <p:cNvPr id="11" name="Zástupný objekt grafu 10">
            <a:extLst>
              <a:ext uri="{FF2B5EF4-FFF2-40B4-BE49-F238E27FC236}">
                <a16:creationId xmlns:a16="http://schemas.microsoft.com/office/drawing/2014/main" id="{2CCDD7A5-4E4F-7E32-7926-F5BD6DE6206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0800" y="874800"/>
            <a:ext cx="10728000" cy="4149524"/>
          </a:xfrm>
        </p:spPr>
        <p:txBody>
          <a:bodyPr/>
          <a:lstStyle/>
          <a:p>
            <a:r>
              <a:rPr lang="cs-CZ" dirty="0"/>
              <a:t>Kliknutím na ikonu přidáte graf.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E54CAFFC-D28A-B9D7-EF18-CE0F28879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00" y="5186979"/>
            <a:ext cx="10728000" cy="8136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D867981-40CA-42CE-4188-A647C963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8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D2E6F-220F-49C4-98D1-7BDFBA88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0704B2-04BF-4605-8B00-58FD10478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F8573A-E907-4D18-B067-D7A4FDDE3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09AA0B-E477-40F1-850D-D20799AB4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E941A86-9770-4E88-AAB2-0815300A3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F9E5744-B9E8-45BB-A447-BC85B924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4EA-BBB6-4509-82FD-6C1C4C05004B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3EFC422-20D3-4960-BAAA-ECE8FADB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6F99830-FB58-4F62-8001-F24FC3D8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347-4413-44E4-972F-4B947EE9AB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2518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mal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-2"/>
            <a:ext cx="12192000" cy="728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94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5B4E1AD-5241-BB23-6D38-68E746B8E97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text 8">
            <a:extLst>
              <a:ext uri="{FF2B5EF4-FFF2-40B4-BE49-F238E27FC236}">
                <a16:creationId xmlns:a16="http://schemas.microsoft.com/office/drawing/2014/main" id="{87B68CB9-55B6-6A8B-4827-E00145D2E5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DE1F59A-6630-39F8-9EF9-04ED8200D0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818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,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393" y="365125"/>
            <a:ext cx="6281770" cy="159175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4F03E9-B7DD-0DB9-BE59-19B95CD6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392" y="2127183"/>
            <a:ext cx="6281771" cy="3994216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1"/>
            <a:ext cx="6096000" cy="365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BBC2331-8763-C5B2-68A1-85820DC30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6273700"/>
            <a:ext cx="2196000" cy="432000"/>
          </a:xfrm>
          <a:prstGeom prst="rect">
            <a:avLst/>
          </a:prstGeom>
        </p:spPr>
      </p:pic>
      <p:sp>
        <p:nvSpPr>
          <p:cNvPr id="10" name="Zástupný symbol obrázku 18">
            <a:extLst>
              <a:ext uri="{FF2B5EF4-FFF2-40B4-BE49-F238E27FC236}">
                <a16:creationId xmlns:a16="http://schemas.microsoft.com/office/drawing/2014/main" id="{64BA727E-C5B8-3E3B-6578-64D5C90C69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5703" y="376239"/>
            <a:ext cx="4656087" cy="5753099"/>
          </a:xfr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8669" y="6291700"/>
            <a:ext cx="639692" cy="396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14B0CAD1-A4B6-4EA1-A166-AA5F970FC7FC}"/>
              </a:ext>
            </a:extLst>
          </p:cNvPr>
          <p:cNvSpPr/>
          <p:nvPr userDrawn="1"/>
        </p:nvSpPr>
        <p:spPr>
          <a:xfrm>
            <a:off x="10376871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BEB2427-9268-F411-451F-67ABE191E7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18298" y="6307200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725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8A8D0CC2-172E-43C5-9C85-8F6AE990459A}"/>
              </a:ext>
            </a:extLst>
          </p:cNvPr>
          <p:cNvSpPr/>
          <p:nvPr userDrawn="1"/>
        </p:nvSpPr>
        <p:spPr>
          <a:xfrm>
            <a:off x="8177370" y="2295939"/>
            <a:ext cx="4012822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51" y="2779533"/>
            <a:ext cx="3438462" cy="12989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E00BE3-D7A4-222E-EB1C-02362F658C8C}"/>
              </a:ext>
            </a:extLst>
          </p:cNvPr>
          <p:cNvSpPr/>
          <p:nvPr userDrawn="1"/>
        </p:nvSpPr>
        <p:spPr>
          <a:xfrm>
            <a:off x="0" y="6139116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A4F77-4ECB-84D8-129C-2720D24CF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799" y="891024"/>
            <a:ext cx="639692" cy="396000"/>
          </a:xfrm>
          <a:prstGeom prst="rect">
            <a:avLst/>
          </a:prstGeom>
        </p:spPr>
      </p:pic>
      <p:sp>
        <p:nvSpPr>
          <p:cNvPr id="11" name="Zástupný symbol obrázku 18">
            <a:extLst>
              <a:ext uri="{FF2B5EF4-FFF2-40B4-BE49-F238E27FC236}">
                <a16:creationId xmlns:a16="http://schemas.microsoft.com/office/drawing/2014/main" id="{3E21766A-FBBC-4C6E-85A2-C511EFF7D5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295939"/>
            <a:ext cx="7983110" cy="2266122"/>
          </a:xfr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E3075EE-18D4-417E-80DB-D5BF64468159}"/>
              </a:ext>
            </a:extLst>
          </p:cNvPr>
          <p:cNvSpPr/>
          <p:nvPr userDrawn="1"/>
        </p:nvSpPr>
        <p:spPr>
          <a:xfrm>
            <a:off x="0" y="-1"/>
            <a:ext cx="401463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460BFFC-102B-41D0-BE0E-05968B89F6B9}"/>
              </a:ext>
            </a:extLst>
          </p:cNvPr>
          <p:cNvSpPr/>
          <p:nvPr userDrawn="1"/>
        </p:nvSpPr>
        <p:spPr>
          <a:xfrm>
            <a:off x="1645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0F74BD2-D76A-7DEB-05F3-9CF402FFD6A8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68BA3A5B-1DF2-E847-D2B1-385A2E1BEF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835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AAA198B7-83B3-B629-FB4A-08F345D3D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399" y="2297475"/>
            <a:ext cx="7338710" cy="2264586"/>
          </a:xfrm>
        </p:spPr>
        <p:txBody>
          <a:bodyPr wrap="square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A8D0CC2-172E-43C5-9C85-8F6AE990459A}"/>
              </a:ext>
            </a:extLst>
          </p:cNvPr>
          <p:cNvSpPr/>
          <p:nvPr userDrawn="1"/>
        </p:nvSpPr>
        <p:spPr>
          <a:xfrm>
            <a:off x="8177370" y="2295939"/>
            <a:ext cx="4012822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51" y="2779533"/>
            <a:ext cx="3438462" cy="12989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E00BE3-D7A4-222E-EB1C-02362F658C8C}"/>
              </a:ext>
            </a:extLst>
          </p:cNvPr>
          <p:cNvSpPr/>
          <p:nvPr userDrawn="1"/>
        </p:nvSpPr>
        <p:spPr>
          <a:xfrm>
            <a:off x="0" y="6139116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A4F77-4ECB-84D8-129C-2720D24CF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799" y="891024"/>
            <a:ext cx="639692" cy="39600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6E3075EE-18D4-417E-80DB-D5BF64468159}"/>
              </a:ext>
            </a:extLst>
          </p:cNvPr>
          <p:cNvSpPr/>
          <p:nvPr userDrawn="1"/>
        </p:nvSpPr>
        <p:spPr>
          <a:xfrm>
            <a:off x="0" y="-1"/>
            <a:ext cx="401463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460BFFC-102B-41D0-BE0E-05968B89F6B9}"/>
              </a:ext>
            </a:extLst>
          </p:cNvPr>
          <p:cNvSpPr/>
          <p:nvPr userDrawn="1"/>
        </p:nvSpPr>
        <p:spPr>
          <a:xfrm>
            <a:off x="1645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0F74BD2-D76A-7DEB-05F3-9CF402FFD6A8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ED1BCC48-B37A-A06B-2CE2-8043E18995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878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0920DF6-24B2-4278-BD94-C81EE0F4F2CF}"/>
              </a:ext>
            </a:extLst>
          </p:cNvPr>
          <p:cNvSpPr/>
          <p:nvPr userDrawn="1"/>
        </p:nvSpPr>
        <p:spPr>
          <a:xfrm>
            <a:off x="0" y="0"/>
            <a:ext cx="12192000" cy="23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0288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ÚZ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7E295BD0-8E8C-6223-6019-681477D76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687" y="2962274"/>
            <a:ext cx="103346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463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800A2A-3E57-67A1-9FC5-281F4B15A2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0059" y="2995034"/>
            <a:ext cx="6911881" cy="867930"/>
          </a:xfrm>
        </p:spPr>
        <p:txBody>
          <a:bodyPr>
            <a:sp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89825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4159AF-26F1-42E1-BF83-F89C20A19403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1124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-3" y="-30228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bg1"/>
              </a:gs>
              <a:gs pos="0">
                <a:schemeClr val="accent5">
                  <a:lumMod val="52000"/>
                  <a:lumOff val="48000"/>
                  <a:alpha val="67000"/>
                </a:schemeClr>
              </a:gs>
              <a:gs pos="100000">
                <a:schemeClr val="accent4">
                  <a:alpha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274073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400" y="1608840"/>
            <a:ext cx="10363200" cy="89153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642104"/>
            <a:ext cx="8534400" cy="6949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24" name="Obdélník 23"/>
          <p:cNvSpPr/>
          <p:nvPr userDrawn="1"/>
        </p:nvSpPr>
        <p:spPr>
          <a:xfrm>
            <a:off x="13436" y="5922000"/>
            <a:ext cx="12191997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3" name="Obdélník 12"/>
          <p:cNvSpPr/>
          <p:nvPr userDrawn="1"/>
        </p:nvSpPr>
        <p:spPr>
          <a:xfrm>
            <a:off x="-3" y="0"/>
            <a:ext cx="12192000" cy="6899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5" name="Obdélník 24"/>
          <p:cNvSpPr/>
          <p:nvPr userDrawn="1"/>
        </p:nvSpPr>
        <p:spPr>
          <a:xfrm>
            <a:off x="0" y="5879930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5" name="Ovál 4"/>
          <p:cNvSpPr/>
          <p:nvPr userDrawn="1"/>
        </p:nvSpPr>
        <p:spPr>
          <a:xfrm>
            <a:off x="6390620" y="3048700"/>
            <a:ext cx="192000" cy="180000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13436" y="5922000"/>
            <a:ext cx="12191997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1" name="Obdélník 20"/>
          <p:cNvSpPr/>
          <p:nvPr userDrawn="1"/>
        </p:nvSpPr>
        <p:spPr>
          <a:xfrm>
            <a:off x="0" y="5879930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23" name="TextovéPole 22"/>
          <p:cNvSpPr txBox="1"/>
          <p:nvPr userDrawn="1"/>
        </p:nvSpPr>
        <p:spPr>
          <a:xfrm>
            <a:off x="7770912" y="625723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2"/>
                </a:solidFill>
              </a:rPr>
              <a:t>Ústav zdravotnických informací a statistiky České republiky</a:t>
            </a:r>
          </a:p>
          <a:p>
            <a:r>
              <a:rPr lang="cs-CZ" sz="900" i="1" dirty="0">
                <a:solidFill>
                  <a:schemeClr val="accent2"/>
                </a:solidFill>
              </a:rPr>
              <a:t>Institute </a:t>
            </a:r>
            <a:r>
              <a:rPr lang="cs-CZ" sz="900" i="1" dirty="0" err="1">
                <a:solidFill>
                  <a:schemeClr val="accent2"/>
                </a:solidFill>
              </a:rPr>
              <a:t>of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Health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Information</a:t>
            </a:r>
            <a:r>
              <a:rPr lang="cs-CZ" sz="900" i="1" dirty="0">
                <a:solidFill>
                  <a:schemeClr val="accent2"/>
                </a:solidFill>
              </a:rPr>
              <a:t> and </a:t>
            </a:r>
            <a:r>
              <a:rPr lang="cs-CZ" sz="900" i="1" dirty="0" err="1">
                <a:solidFill>
                  <a:schemeClr val="accent2"/>
                </a:solidFill>
              </a:rPr>
              <a:t>Statistics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of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the</a:t>
            </a:r>
            <a:r>
              <a:rPr lang="cs-CZ" sz="900" i="1" dirty="0">
                <a:solidFill>
                  <a:schemeClr val="accent2"/>
                </a:solidFill>
              </a:rPr>
              <a:t> Czech Republic</a:t>
            </a:r>
          </a:p>
        </p:txBody>
      </p:sp>
      <p:pic>
        <p:nvPicPr>
          <p:cNvPr id="28" name="Obrázek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19" y="6187265"/>
            <a:ext cx="857800" cy="4320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9" y="6302562"/>
            <a:ext cx="501795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49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731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48245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24.10.2023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10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3F311-1E70-4822-89CE-32319CD2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FF0B7D-7566-4780-A581-2A2F9B9C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4EA-BBB6-4509-82FD-6C1C4C05004B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9D25FC-4423-4A76-AB29-D033162E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9D8008-D9AD-4F51-9B98-D18835D0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347-4413-44E4-972F-4B947EE9AB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0198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32730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17728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24.10.2023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347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88640"/>
            <a:ext cx="10945216" cy="648072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24.10.2023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Obdélník 1"/>
          <p:cNvSpPr/>
          <p:nvPr userDrawn="1"/>
        </p:nvSpPr>
        <p:spPr>
          <a:xfrm>
            <a:off x="4699462" y="6450677"/>
            <a:ext cx="1995055" cy="29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117520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24.10.2023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0666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16632"/>
            <a:ext cx="10945216" cy="432048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853852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3EA0E24-3DEE-4F9B-BE62-2C949AF5B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7E5BF0-AE0D-4088-9249-900F92A0E8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6" name="Obrázek 65" descr="cid:image001.jpg@01CED555.8CFAB4A0">
            <a:extLst>
              <a:ext uri="{FF2B5EF4-FFF2-40B4-BE49-F238E27FC236}">
                <a16:creationId xmlns:a16="http://schemas.microsoft.com/office/drawing/2014/main" id="{D17F3592-01D7-4B8C-BAC8-A15B8AA86699}"/>
              </a:ext>
            </a:extLst>
          </p:cNvPr>
          <p:cNvPicPr/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243595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9" descr="logo_mzcr">
            <a:extLst>
              <a:ext uri="{FF2B5EF4-FFF2-40B4-BE49-F238E27FC236}">
                <a16:creationId xmlns:a16="http://schemas.microsoft.com/office/drawing/2014/main" id="{285C40DD-D2EF-48E7-99A8-53B809A1EA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7" y="13706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4D1F535-DC44-479F-B5BD-92EA59F33323}"/>
              </a:ext>
            </a:extLst>
          </p:cNvPr>
          <p:cNvSpPr/>
          <p:nvPr userDrawn="1"/>
        </p:nvSpPr>
        <p:spPr>
          <a:xfrm>
            <a:off x="347463" y="1160781"/>
            <a:ext cx="5220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2200" b="1" i="1" dirty="0">
                <a:solidFill>
                  <a:schemeClr val="bg1"/>
                </a:solidFill>
              </a:rPr>
              <a:t>Analytické studie programu Zdraví 2030: </a:t>
            </a:r>
            <a:r>
              <a:rPr lang="cs-CZ" sz="3400" b="1" dirty="0">
                <a:solidFill>
                  <a:schemeClr val="bg1"/>
                </a:solidFill>
              </a:rPr>
              <a:t>Kapacity a aktivita </a:t>
            </a:r>
          </a:p>
          <a:p>
            <a:pPr algn="l"/>
            <a:r>
              <a:rPr lang="cs-CZ" sz="3400" b="1" dirty="0">
                <a:solidFill>
                  <a:schemeClr val="bg1"/>
                </a:solidFill>
              </a:rPr>
              <a:t>PL a PLDD </a:t>
            </a:r>
          </a:p>
        </p:txBody>
      </p:sp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8E98422F-1202-68B7-A6C5-FD1E3B5029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32" y="87416"/>
            <a:ext cx="1252291" cy="4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515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zadi seda">
            <a:extLst>
              <a:ext uri="{FF2B5EF4-FFF2-40B4-BE49-F238E27FC236}">
                <a16:creationId xmlns:a16="http://schemas.microsoft.com/office/drawing/2014/main" id="{C6DB6EA3-D18B-4247-B7E0-D3F0ED4ABC66}"/>
              </a:ext>
            </a:extLst>
          </p:cNvPr>
          <p:cNvSpPr/>
          <p:nvPr userDrawn="1"/>
        </p:nvSpPr>
        <p:spPr bwMode="gray">
          <a:xfrm>
            <a:off x="0" y="1899462"/>
            <a:ext cx="12192000" cy="4028858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Linka cervena">
            <a:extLst>
              <a:ext uri="{FF2B5EF4-FFF2-40B4-BE49-F238E27FC236}">
                <a16:creationId xmlns:a16="http://schemas.microsoft.com/office/drawing/2014/main" id="{B9205121-7638-4ABD-95F5-177B33D17428}"/>
              </a:ext>
            </a:extLst>
          </p:cNvPr>
          <p:cNvSpPr/>
          <p:nvPr userDrawn="1"/>
        </p:nvSpPr>
        <p:spPr>
          <a:xfrm flipV="1">
            <a:off x="5552" y="5881971"/>
            <a:ext cx="12173011" cy="36000"/>
          </a:xfrm>
          <a:prstGeom prst="rect">
            <a:avLst/>
          </a:prstGeom>
          <a:solidFill>
            <a:srgbClr val="D71440"/>
          </a:solidFill>
          <a:ln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5" y="6275298"/>
            <a:ext cx="3763463" cy="324000"/>
          </a:xfrm>
          <a:prstGeom prst="rect">
            <a:avLst/>
          </a:prstGeom>
        </p:spPr>
      </p:pic>
      <p:pic>
        <p:nvPicPr>
          <p:cNvPr id="6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37" y="6124324"/>
            <a:ext cx="822458" cy="540000"/>
          </a:xfrm>
          <a:prstGeom prst="rect">
            <a:avLst/>
          </a:prstGeom>
        </p:spPr>
      </p:pic>
      <p:pic>
        <p:nvPicPr>
          <p:cNvPr id="11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3" y="2607870"/>
            <a:ext cx="5715760" cy="2224771"/>
          </a:xfrm>
          <a:prstGeom prst="rect">
            <a:avLst/>
          </a:prstGeom>
        </p:spPr>
      </p:pic>
      <p:pic>
        <p:nvPicPr>
          <p:cNvPr id="61" name="Ikona 7">
            <a:extLst>
              <a:ext uri="{FF2B5EF4-FFF2-40B4-BE49-F238E27FC236}">
                <a16:creationId xmlns:a16="http://schemas.microsoft.com/office/drawing/2014/main" id="{1E522FD7-51BC-4B8E-A68D-8A0B5E4169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05" y="3727037"/>
            <a:ext cx="791389" cy="792000"/>
          </a:xfrm>
          <a:prstGeom prst="rect">
            <a:avLst/>
          </a:prstGeom>
        </p:spPr>
      </p:pic>
      <p:pic>
        <p:nvPicPr>
          <p:cNvPr id="62" name="Ikona 6">
            <a:extLst>
              <a:ext uri="{FF2B5EF4-FFF2-40B4-BE49-F238E27FC236}">
                <a16:creationId xmlns:a16="http://schemas.microsoft.com/office/drawing/2014/main" id="{E01AA11B-D042-44CE-8E91-BAD234FB49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16" y="2819547"/>
            <a:ext cx="791389" cy="792000"/>
          </a:xfrm>
          <a:prstGeom prst="rect">
            <a:avLst/>
          </a:prstGeom>
        </p:spPr>
      </p:pic>
      <p:pic>
        <p:nvPicPr>
          <p:cNvPr id="63" name="Ikona 5">
            <a:extLst>
              <a:ext uri="{FF2B5EF4-FFF2-40B4-BE49-F238E27FC236}">
                <a16:creationId xmlns:a16="http://schemas.microsoft.com/office/drawing/2014/main" id="{6E1D9AE5-9B01-4D1E-A130-EA1856689D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27" y="2821182"/>
            <a:ext cx="791389" cy="792000"/>
          </a:xfrm>
          <a:prstGeom prst="rect">
            <a:avLst/>
          </a:prstGeom>
        </p:spPr>
      </p:pic>
      <p:pic>
        <p:nvPicPr>
          <p:cNvPr id="64" name="Ikona 4">
            <a:extLst>
              <a:ext uri="{FF2B5EF4-FFF2-40B4-BE49-F238E27FC236}">
                <a16:creationId xmlns:a16="http://schemas.microsoft.com/office/drawing/2014/main" id="{78221017-9FB8-4EF8-A88B-38444E30A27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97" y="2826357"/>
            <a:ext cx="788298" cy="792000"/>
          </a:xfrm>
          <a:prstGeom prst="rect">
            <a:avLst/>
          </a:prstGeom>
        </p:spPr>
      </p:pic>
      <p:pic>
        <p:nvPicPr>
          <p:cNvPr id="65" name="Ikona 3">
            <a:extLst>
              <a:ext uri="{FF2B5EF4-FFF2-40B4-BE49-F238E27FC236}">
                <a16:creationId xmlns:a16="http://schemas.microsoft.com/office/drawing/2014/main" id="{D435ECA9-9699-4A70-9ABD-16C688E3468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68" y="2827327"/>
            <a:ext cx="788298" cy="792000"/>
          </a:xfrm>
          <a:prstGeom prst="rect">
            <a:avLst/>
          </a:prstGeom>
        </p:spPr>
      </p:pic>
      <p:pic>
        <p:nvPicPr>
          <p:cNvPr id="66" name="Ikona 2">
            <a:extLst>
              <a:ext uri="{FF2B5EF4-FFF2-40B4-BE49-F238E27FC236}">
                <a16:creationId xmlns:a16="http://schemas.microsoft.com/office/drawing/2014/main" id="{06B998D0-4DD3-4617-8B85-7A97769C7BF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592" y="3720280"/>
            <a:ext cx="791389" cy="792000"/>
          </a:xfrm>
          <a:prstGeom prst="rect">
            <a:avLst/>
          </a:prstGeom>
        </p:spPr>
      </p:pic>
      <p:pic>
        <p:nvPicPr>
          <p:cNvPr id="67" name="Ikona 1">
            <a:extLst>
              <a:ext uri="{FF2B5EF4-FFF2-40B4-BE49-F238E27FC236}">
                <a16:creationId xmlns:a16="http://schemas.microsoft.com/office/drawing/2014/main" id="{CDFE4053-986D-4CF5-BB65-55DDA986CB7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004" y="3714480"/>
            <a:ext cx="794492" cy="792000"/>
          </a:xfrm>
          <a:prstGeom prst="rect">
            <a:avLst/>
          </a:prstGeom>
        </p:spPr>
      </p:pic>
      <p:pic>
        <p:nvPicPr>
          <p:cNvPr id="9" name="Vlajka CR">
            <a:extLst>
              <a:ext uri="{FF2B5EF4-FFF2-40B4-BE49-F238E27FC236}">
                <a16:creationId xmlns:a16="http://schemas.microsoft.com/office/drawing/2014/main" id="{471DD38C-87B2-4EF0-9C4F-92FAABA3B665}"/>
              </a:ext>
            </a:extLst>
          </p:cNvPr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525177" y="249066"/>
            <a:ext cx="5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Vlajka EU">
            <a:extLst>
              <a:ext uri="{FF2B5EF4-FFF2-40B4-BE49-F238E27FC236}">
                <a16:creationId xmlns:a16="http://schemas.microsoft.com/office/drawing/2014/main" id="{F0605D3E-9EE4-4CE0-8944-A11CBF44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8"/>
          <a:stretch/>
        </p:blipFill>
        <p:spPr>
          <a:xfrm>
            <a:off x="10876478" y="245794"/>
            <a:ext cx="538775" cy="360000"/>
          </a:xfrm>
          <a:prstGeom prst="rect">
            <a:avLst/>
          </a:prstGeom>
        </p:spPr>
      </p:pic>
      <p:sp>
        <p:nvSpPr>
          <p:cNvPr id="41" name="Podnadpis">
            <a:extLst>
              <a:ext uri="{FF2B5EF4-FFF2-40B4-BE49-F238E27FC236}">
                <a16:creationId xmlns:a16="http://schemas.microsoft.com/office/drawing/2014/main" id="{A48B58A5-C806-4673-B1BA-E9829457E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806" y="5471177"/>
            <a:ext cx="8608732" cy="468000"/>
          </a:xfrm>
          <a:noFill/>
        </p:spPr>
        <p:txBody>
          <a:bodyPr anchor="ctr"/>
          <a:lstStyle>
            <a:lvl1pPr marL="0" indent="0">
              <a:buNone/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dirty="0"/>
              <a:t>Vložte podnadpis</a:t>
            </a:r>
          </a:p>
        </p:txBody>
      </p:sp>
      <p:sp>
        <p:nvSpPr>
          <p:cNvPr id="13" name="Nadpis">
            <a:extLst>
              <a:ext uri="{FF2B5EF4-FFF2-40B4-BE49-F238E27FC236}">
                <a16:creationId xmlns:a16="http://schemas.microsoft.com/office/drawing/2014/main" id="{99BDED9C-93B2-4C0D-BE31-6A2F4570E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91" y="240974"/>
            <a:ext cx="8648147" cy="1598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cs-CZ" sz="3600" b="1" kern="1200">
                <a:solidFill>
                  <a:srgbClr val="2E598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46463F65-9A11-4D56-8434-8A71F2B57EAF}"/>
              </a:ext>
            </a:extLst>
          </p:cNvPr>
          <p:cNvGrpSpPr/>
          <p:nvPr userDrawn="1"/>
        </p:nvGrpSpPr>
        <p:grpSpPr>
          <a:xfrm>
            <a:off x="8139289" y="752121"/>
            <a:ext cx="1747911" cy="1747911"/>
            <a:chOff x="8139289" y="752121"/>
            <a:chExt cx="1747911" cy="1747911"/>
          </a:xfrm>
        </p:grpSpPr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011DD8C7-57C0-4C9E-B534-2038FD05F1FB}"/>
                </a:ext>
              </a:extLst>
            </p:cNvPr>
            <p:cNvSpPr/>
            <p:nvPr userDrawn="1"/>
          </p:nvSpPr>
          <p:spPr>
            <a:xfrm>
              <a:off x="8139289" y="752121"/>
              <a:ext cx="1747911" cy="17479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D71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2151DE4A-0C78-4E27-AD40-D7ADD2E53399}"/>
                </a:ext>
              </a:extLst>
            </p:cNvPr>
            <p:cNvSpPr/>
            <p:nvPr userDrawn="1"/>
          </p:nvSpPr>
          <p:spPr>
            <a:xfrm>
              <a:off x="8256659" y="869491"/>
              <a:ext cx="1513171" cy="1513171"/>
            </a:xfrm>
            <a:prstGeom prst="ellipse">
              <a:avLst/>
            </a:prstGeom>
            <a:solidFill>
              <a:srgbClr val="D71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ED52A8F3-7618-4081-9F98-6C9E05643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803" y="1220676"/>
              <a:ext cx="1504025" cy="864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991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7605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64">
            <a:extLst>
              <a:ext uri="{FF2B5EF4-FFF2-40B4-BE49-F238E27FC236}">
                <a16:creationId xmlns:a16="http://schemas.microsoft.com/office/drawing/2014/main" id="{1903806D-B11F-4777-91AC-14AF29D6B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3424240"/>
          </a:xfrm>
          <a:prstGeom prst="rect">
            <a:avLst/>
          </a:prstGeom>
        </p:spPr>
      </p:pic>
      <p:pic>
        <p:nvPicPr>
          <p:cNvPr id="27" name="Obrázek 75">
            <a:extLst>
              <a:ext uri="{FF2B5EF4-FFF2-40B4-BE49-F238E27FC236}">
                <a16:creationId xmlns:a16="http://schemas.microsoft.com/office/drawing/2014/main" id="{F014DE85-7BF6-41C3-95C4-EC65E5EAD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63" y="1354230"/>
            <a:ext cx="3136237" cy="3656116"/>
          </a:xfrm>
          <a:prstGeom prst="rect">
            <a:avLst/>
          </a:prstGeom>
        </p:spPr>
      </p:pic>
      <p:sp>
        <p:nvSpPr>
          <p:cNvPr id="28" name="Obdélník 50">
            <a:extLst>
              <a:ext uri="{FF2B5EF4-FFF2-40B4-BE49-F238E27FC236}">
                <a16:creationId xmlns:a16="http://schemas.microsoft.com/office/drawing/2014/main" id="{C6455D4C-929B-4BB2-BB4B-AA4BD3BB752C}"/>
              </a:ext>
            </a:extLst>
          </p:cNvPr>
          <p:cNvSpPr/>
          <p:nvPr userDrawn="1"/>
        </p:nvSpPr>
        <p:spPr>
          <a:xfrm>
            <a:off x="0" y="3760440"/>
            <a:ext cx="9379670" cy="276458"/>
          </a:xfrm>
          <a:custGeom>
            <a:avLst/>
            <a:gdLst>
              <a:gd name="connsiteX0" fmla="*/ 0 w 7559571"/>
              <a:gd name="connsiteY0" fmla="*/ 0 h 200385"/>
              <a:gd name="connsiteX1" fmla="*/ 7559571 w 7559571"/>
              <a:gd name="connsiteY1" fmla="*/ 0 h 200385"/>
              <a:gd name="connsiteX2" fmla="*/ 7559571 w 7559571"/>
              <a:gd name="connsiteY2" fmla="*/ 200385 h 200385"/>
              <a:gd name="connsiteX3" fmla="*/ 0 w 7559571"/>
              <a:gd name="connsiteY3" fmla="*/ 200385 h 200385"/>
              <a:gd name="connsiteX4" fmla="*/ 0 w 7559571"/>
              <a:gd name="connsiteY4" fmla="*/ 0 h 200385"/>
              <a:gd name="connsiteX0" fmla="*/ 0 w 7559571"/>
              <a:gd name="connsiteY0" fmla="*/ 9427 h 209812"/>
              <a:gd name="connsiteX1" fmla="*/ 7136091 w 7559571"/>
              <a:gd name="connsiteY1" fmla="*/ 0 h 209812"/>
              <a:gd name="connsiteX2" fmla="*/ 7559571 w 7559571"/>
              <a:gd name="connsiteY2" fmla="*/ 9427 h 209812"/>
              <a:gd name="connsiteX3" fmla="*/ 7559571 w 7559571"/>
              <a:gd name="connsiteY3" fmla="*/ 209812 h 209812"/>
              <a:gd name="connsiteX4" fmla="*/ 0 w 7559571"/>
              <a:gd name="connsiteY4" fmla="*/ 209812 h 209812"/>
              <a:gd name="connsiteX5" fmla="*/ 0 w 7559571"/>
              <a:gd name="connsiteY5" fmla="*/ 9427 h 209812"/>
              <a:gd name="connsiteX0" fmla="*/ 0 w 7673419"/>
              <a:gd name="connsiteY0" fmla="*/ 292231 h 492616"/>
              <a:gd name="connsiteX1" fmla="*/ 7673419 w 7673419"/>
              <a:gd name="connsiteY1" fmla="*/ 0 h 492616"/>
              <a:gd name="connsiteX2" fmla="*/ 7559571 w 7673419"/>
              <a:gd name="connsiteY2" fmla="*/ 292231 h 492616"/>
              <a:gd name="connsiteX3" fmla="*/ 7559571 w 7673419"/>
              <a:gd name="connsiteY3" fmla="*/ 492616 h 492616"/>
              <a:gd name="connsiteX4" fmla="*/ 0 w 7673419"/>
              <a:gd name="connsiteY4" fmla="*/ 492616 h 492616"/>
              <a:gd name="connsiteX5" fmla="*/ 0 w 7673419"/>
              <a:gd name="connsiteY5" fmla="*/ 292231 h 49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3419" h="492616">
                <a:moveTo>
                  <a:pt x="0" y="292231"/>
                </a:moveTo>
                <a:lnTo>
                  <a:pt x="7673419" y="0"/>
                </a:lnTo>
                <a:lnTo>
                  <a:pt x="7559571" y="292231"/>
                </a:lnTo>
                <a:lnTo>
                  <a:pt x="7559571" y="492616"/>
                </a:lnTo>
                <a:lnTo>
                  <a:pt x="0" y="492616"/>
                </a:lnTo>
                <a:lnTo>
                  <a:pt x="0" y="292231"/>
                </a:lnTo>
                <a:close/>
              </a:path>
            </a:pathLst>
          </a:custGeom>
          <a:solidFill>
            <a:srgbClr val="08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Slza pozadi">
            <a:extLst>
              <a:ext uri="{FF2B5EF4-FFF2-40B4-BE49-F238E27FC236}">
                <a16:creationId xmlns:a16="http://schemas.microsoft.com/office/drawing/2014/main" id="{5B472087-BEB7-43F0-96A3-BDC392C6630F}"/>
              </a:ext>
            </a:extLst>
          </p:cNvPr>
          <p:cNvSpPr/>
          <p:nvPr userDrawn="1"/>
        </p:nvSpPr>
        <p:spPr>
          <a:xfrm rot="16200000">
            <a:off x="1560424" y="-947766"/>
            <a:ext cx="3157403" cy="6278252"/>
          </a:xfrm>
          <a:prstGeom prst="teardrop">
            <a:avLst/>
          </a:prstGeom>
          <a:solidFill>
            <a:srgbClr val="24486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" name="Logo UZIS - skupina">
            <a:extLst>
              <a:ext uri="{FF2B5EF4-FFF2-40B4-BE49-F238E27FC236}">
                <a16:creationId xmlns:a16="http://schemas.microsoft.com/office/drawing/2014/main" id="{E1E7BBD5-891B-4A2F-BD63-5F5DA00EFD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73965" y="6090002"/>
            <a:ext cx="4524251" cy="612428"/>
            <a:chOff x="4084311" y="378348"/>
            <a:chExt cx="5627053" cy="709095"/>
          </a:xfrm>
        </p:grpSpPr>
        <p:sp>
          <p:nvSpPr>
            <p:cNvPr id="31" name="Nazev">
              <a:extLst>
                <a:ext uri="{FF2B5EF4-FFF2-40B4-BE49-F238E27FC236}">
                  <a16:creationId xmlns:a16="http://schemas.microsoft.com/office/drawing/2014/main" id="{4C1916FE-4B88-49CD-BA58-7B74C639AF98}"/>
                </a:ext>
              </a:extLst>
            </p:cNvPr>
            <p:cNvSpPr txBox="1"/>
            <p:nvPr userDrawn="1"/>
          </p:nvSpPr>
          <p:spPr>
            <a:xfrm>
              <a:off x="5237394" y="599696"/>
              <a:ext cx="4473970" cy="42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noProof="0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Ústav zdravotnických informací a statistiky České republiky</a:t>
              </a:r>
            </a:p>
            <a:p>
              <a:r>
                <a:rPr lang="en-US" sz="900" i="1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Institute of Health Information and Statistics of the Czech Republic</a:t>
              </a:r>
            </a:p>
          </p:txBody>
        </p:sp>
        <p:pic>
          <p:nvPicPr>
            <p:cNvPr id="32" name="Logo">
              <a:extLst>
                <a:ext uri="{FF2B5EF4-FFF2-40B4-BE49-F238E27FC236}">
                  <a16:creationId xmlns:a16="http://schemas.microsoft.com/office/drawing/2014/main" id="{9F92AC57-7FC1-4571-BECE-712542093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311" y="378348"/>
              <a:ext cx="1080000" cy="709095"/>
            </a:xfrm>
            <a:prstGeom prst="rect">
              <a:avLst/>
            </a:prstGeom>
          </p:spPr>
        </p:pic>
      </p:grpSp>
      <p:pic>
        <p:nvPicPr>
          <p:cNvPr id="33" name="Logo MZ CR">
            <a:extLst>
              <a:ext uri="{FF2B5EF4-FFF2-40B4-BE49-F238E27FC236}">
                <a16:creationId xmlns:a16="http://schemas.microsoft.com/office/drawing/2014/main" id="{5B7C4270-13A2-4527-A4C7-32FE9859D7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1" y="156482"/>
            <a:ext cx="3763463" cy="324000"/>
          </a:xfrm>
          <a:prstGeom prst="rect">
            <a:avLst/>
          </a:prstGeom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BF05EC1-AC34-4998-A874-C476BF92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5" name="Zástupný text 3">
            <a:extLst>
              <a:ext uri="{FF2B5EF4-FFF2-40B4-BE49-F238E27FC236}">
                <a16:creationId xmlns:a16="http://schemas.microsoft.com/office/drawing/2014/main" id="{30F5E0A5-FA60-44D8-9106-C4F05A37F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506" y="5213021"/>
            <a:ext cx="11116463" cy="468000"/>
          </a:xfrm>
        </p:spPr>
        <p:txBody>
          <a:bodyPr anchor="ctr">
            <a:noAutofit/>
          </a:bodyPr>
          <a:lstStyle>
            <a:lvl1pPr marL="0" indent="0" algn="l"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Vložte podnadpis</a:t>
            </a:r>
          </a:p>
        </p:txBody>
      </p:sp>
    </p:spTree>
    <p:extLst>
      <p:ext uri="{BB962C8B-B14F-4D97-AF65-F5344CB8AC3E}">
        <p14:creationId xmlns:p14="http://schemas.microsoft.com/office/powerpoint/2010/main" val="375814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569502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12" name="Obrázek 9">
            <a:extLst>
              <a:ext uri="{FF2B5EF4-FFF2-40B4-BE49-F238E27FC236}">
                <a16:creationId xmlns:a16="http://schemas.microsoft.com/office/drawing/2014/main" id="{9857DA43-5F3B-40A4-B7DD-7FB1D1A72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768" y="177453"/>
            <a:ext cx="1470213" cy="3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332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27260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0991AD9-85F6-4F26-966A-72DFBEF2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4EA-BBB6-4509-82FD-6C1C4C05004B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92F1E13-0756-4B88-95D2-F763685E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26AF7B-CF4F-4AAB-99CD-11E22726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347-4413-44E4-972F-4B947EE9AB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3420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3EA0E24-3DEE-4F9B-BE62-2C949AF5B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7E5BF0-AE0D-4088-9249-900F92A0E8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6" name="Obrázek 65" descr="cid:image001.jpg@01CED555.8CFAB4A0">
            <a:extLst>
              <a:ext uri="{FF2B5EF4-FFF2-40B4-BE49-F238E27FC236}">
                <a16:creationId xmlns:a16="http://schemas.microsoft.com/office/drawing/2014/main" id="{D17F3592-01D7-4B8C-BAC8-A15B8AA86699}"/>
              </a:ext>
            </a:extLst>
          </p:cNvPr>
          <p:cNvPicPr/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243595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9" descr="logo_mzcr">
            <a:extLst>
              <a:ext uri="{FF2B5EF4-FFF2-40B4-BE49-F238E27FC236}">
                <a16:creationId xmlns:a16="http://schemas.microsoft.com/office/drawing/2014/main" id="{285C40DD-D2EF-48E7-99A8-53B809A1EA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7" y="13706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4D1F535-DC44-479F-B5BD-92EA59F33323}"/>
              </a:ext>
            </a:extLst>
          </p:cNvPr>
          <p:cNvSpPr/>
          <p:nvPr userDrawn="1"/>
        </p:nvSpPr>
        <p:spPr>
          <a:xfrm>
            <a:off x="347463" y="1160781"/>
            <a:ext cx="5220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2200" b="1" i="1" dirty="0">
                <a:solidFill>
                  <a:schemeClr val="bg1"/>
                </a:solidFill>
              </a:rPr>
              <a:t>Analytické studie programu Zdraví 2030: </a:t>
            </a:r>
            <a:r>
              <a:rPr lang="cs-CZ" sz="3400" b="1" dirty="0">
                <a:solidFill>
                  <a:schemeClr val="bg1"/>
                </a:solidFill>
              </a:rPr>
              <a:t>Kapacity a aktivita </a:t>
            </a:r>
          </a:p>
          <a:p>
            <a:pPr algn="l"/>
            <a:r>
              <a:rPr lang="cs-CZ" sz="3400" b="1" dirty="0">
                <a:solidFill>
                  <a:schemeClr val="bg1"/>
                </a:solidFill>
              </a:rPr>
              <a:t>PL a PLDD</a:t>
            </a:r>
          </a:p>
        </p:txBody>
      </p:sp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8E98422F-1202-68B7-A6C5-FD1E3B5029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32" y="87416"/>
            <a:ext cx="1252291" cy="4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318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840733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513133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14C61-2793-4917-88DD-5CD5C82E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19" y="136525"/>
            <a:ext cx="10515600" cy="1325563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 b="1">
                <a:solidFill>
                  <a:srgbClr val="308297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77F3AE-8EFE-4486-A3CD-CCE34B32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3B24-F7DF-4006-BC3B-7282789923AD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347C51-18A4-4805-9CBF-C3B721C5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52435F-934C-4AD5-89DD-70A45E7E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C928-8E11-4BEA-8628-EA31CD02D3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5280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0991AD9-85F6-4F26-966A-72DFBEF2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C4EA-BBB6-4509-82FD-6C1C4C05004B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92F1E13-0756-4B88-95D2-F763685E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26AF7B-CF4F-4AAB-99CD-11E22726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A2347-4413-44E4-972F-4B947EE9AB0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2968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86637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45095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14C61-2793-4917-88DD-5CD5C82E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19" y="136525"/>
            <a:ext cx="10515600" cy="1325563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 b="1">
                <a:solidFill>
                  <a:srgbClr val="308297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77F3AE-8EFE-4486-A3CD-CCE34B32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3B24-F7DF-4006-BC3B-7282789923AD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347C51-18A4-4805-9CBF-C3B721C5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52435F-934C-4AD5-89DD-70A45E7E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C928-8E11-4BEA-8628-EA31CD02D37F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Volný tvar 17">
            <a:extLst>
              <a:ext uri="{FF2B5EF4-FFF2-40B4-BE49-F238E27FC236}">
                <a16:creationId xmlns:a16="http://schemas.microsoft.com/office/drawing/2014/main" id="{7C09112F-EEC7-4DCD-840B-D95420A06742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5BCC7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Volný tvar 19">
            <a:extLst>
              <a:ext uri="{FF2B5EF4-FFF2-40B4-BE49-F238E27FC236}">
                <a16:creationId xmlns:a16="http://schemas.microsoft.com/office/drawing/2014/main" id="{023184B2-F475-498F-950C-ADB6FB95B929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0829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0722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86E3AE-C4C5-CA9A-34B2-F60AC1774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8"/>
            <a:ext cx="10728325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203DDD2B-94B5-4D6B-B92F-71E4B2701400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solidFill>
            <a:srgbClr val="2C2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A72D03A-0F35-4A68-824B-364CAA4CDC0F}"/>
              </a:ext>
            </a:extLst>
          </p:cNvPr>
          <p:cNvSpPr/>
          <p:nvPr userDrawn="1"/>
        </p:nvSpPr>
        <p:spPr>
          <a:xfrm>
            <a:off x="0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1536B8C-AE16-1CDA-FCD0-971A3B206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433C8-18E1-4F4A-82D3-230E28E6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CAF9B-B07C-4F60-8B52-9DD2AF2F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ACB9BC-1AC8-4046-9EDF-BEBC10C99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5FEF63-7A63-4DB6-BDAA-4EAA1AB2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4EA-BBB6-4509-82FD-6C1C4C05004B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1118FE-3E68-4D2E-AE4B-7A1AD578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42F0A7-918C-40E7-A8B9-FC8385C1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347-4413-44E4-972F-4B947EE9AB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10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D3025AB-2E16-4A48-BDB9-41D303206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680C11-DFFA-4F66-9458-68BE0DFBD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D22997-4F24-49AF-A58E-7D60FF3D6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4C4EA-BBB6-4509-82FD-6C1C4C05004B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C7EE7C-85E8-4755-A3AF-44ABB70E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8545C4-5766-4E89-93BF-FC1AD4A5B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A2347-4413-44E4-972F-4B947EE9AB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75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6E8-D44D-4D29-B5B3-6A5042537ABD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35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6E8-D44D-4D29-B5B3-6A5042537ABD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6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22" r:id="rId5"/>
    <p:sldLayoutId id="2147483806" r:id="rId6"/>
    <p:sldLayoutId id="2147483856" r:id="rId7"/>
    <p:sldLayoutId id="21474838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C608E-1773-4D7C-B1F9-D345C644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61F67-3976-475C-90DA-B928AD17D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E9C59-A99C-464F-89D9-D602CBCA4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FFC15-7946-4D1F-89D0-327F959ADCB6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E6D95-7AA1-4C51-BBCB-E87AB8BB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EA61E-3CF2-47A3-8869-7E21EF494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31FB-58BB-4FC0-8444-1459D7B607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38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8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535631C-4CDD-42C2-A7AD-9AA51AFB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10DE45-F4C7-4C3F-B3D7-F5ED14ED0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8A5DE6-F4CE-43D4-9B38-F7564481C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50C1-90E3-48F0-81D4-692D92D9D800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B68E6B-3635-4F98-86A1-C42C823AD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DC5EA2-659F-491D-ACEB-F665442B1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1511-F24E-4788-83D8-296E9F7D63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53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81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84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2889BC-EF59-49C6-5333-C71E0D6B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368283-6357-58E9-66DB-349AC452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190314-308A-BEB6-A115-0312B537B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2421-3460-6A45-AE59-CB915AFC454F}" type="datetime1">
              <a:rPr lang="cs-CZ" smtClean="0"/>
              <a:t>24.10.2023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B49EBC-7138-4E1F-C67E-E6233770A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0E08AD-49C4-D167-CC53-B843FC070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29FD-AEF2-1E44-B061-1A1663B6583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40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861">
          <p15:clr>
            <a:srgbClr val="F26B43"/>
          </p15:clr>
        </p15:guide>
        <p15:guide id="5" pos="721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764705"/>
            <a:ext cx="10972800" cy="504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24.10.2023</a:t>
            </a:fld>
            <a:endParaRPr lang="cs-CZ" dirty="0"/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3" name="Obdélník 22"/>
          <p:cNvSpPr/>
          <p:nvPr userDrawn="1"/>
        </p:nvSpPr>
        <p:spPr>
          <a:xfrm>
            <a:off x="0" y="6272893"/>
            <a:ext cx="12192000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chemeClr val="accent2"/>
              </a:solidFill>
            </a:endParaRPr>
          </a:p>
        </p:txBody>
      </p:sp>
      <p:pic>
        <p:nvPicPr>
          <p:cNvPr id="32" name="Obrázek 3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024" y="6398523"/>
            <a:ext cx="714833" cy="36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6" y="6431172"/>
            <a:ext cx="501795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2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4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>
          <p15:clr>
            <a:srgbClr val="F26B43"/>
          </p15:clr>
        </p15:guide>
        <p15:guide id="2" pos="489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47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6E8-D44D-4D29-B5B3-6A5042537ABD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89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file:////Users/davidsmehlik/Library/Group%20Containers/UBF8T346G9.ms/WebArchiveCopyPasteTempFiles/com.microsoft.Word/logo.jpg" TargetMode="External"/><Relationship Id="rId3" Type="http://schemas.openxmlformats.org/officeDocument/2006/relationships/image" Target="../media/image58.svg"/><Relationship Id="rId7" Type="http://schemas.openxmlformats.org/officeDocument/2006/relationships/image" Target="../media/image6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2.xml"/><Relationship Id="rId6" Type="http://schemas.openxmlformats.org/officeDocument/2006/relationships/image" Target="file:////Users/davidsmehlik/Library/Group%20Containers/UBF8T346G9.ms/WebArchiveCopyPasteTempFiles/com.microsoft.Word/splcr-logo.png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chart" Target="../charts/chart6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slideLayout" Target="../slideLayouts/slideLayout16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chart" Target="../charts/chart8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chart" Target="../charts/chart7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2" Type="http://schemas.openxmlformats.org/officeDocument/2006/relationships/tags" Target="../tags/tag38.xml"/><Relationship Id="rId16" Type="http://schemas.openxmlformats.org/officeDocument/2006/relationships/chart" Target="../charts/chart10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chart" Target="../charts/chart9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6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chart" Target="../charts/chart11.xml"/><Relationship Id="rId5" Type="http://schemas.openxmlformats.org/officeDocument/2006/relationships/image" Target="../media/image63.emf"/><Relationship Id="rId4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8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view/HLTH_RS_SPEC__custom_6422816/default/table?lang=en" TargetMode="Externa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69.xml"/><Relationship Id="rId4" Type="http://schemas.openxmlformats.org/officeDocument/2006/relationships/chart" Target="../charts/char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tags" Target="../tags/tag72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chart" Target="../charts/chart23.xml"/><Relationship Id="rId2" Type="http://schemas.openxmlformats.org/officeDocument/2006/relationships/tags" Target="../tags/tag76.xml"/><Relationship Id="rId16" Type="http://schemas.openxmlformats.org/officeDocument/2006/relationships/chart" Target="../charts/chart22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chart" Target="../charts/chart26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chart" Target="../charts/chart25.xml"/><Relationship Id="rId2" Type="http://schemas.openxmlformats.org/officeDocument/2006/relationships/tags" Target="../tags/tag89.xml"/><Relationship Id="rId16" Type="http://schemas.openxmlformats.org/officeDocument/2006/relationships/chart" Target="../charts/chart24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5" Type="http://schemas.openxmlformats.org/officeDocument/2006/relationships/slideLayout" Target="../slideLayouts/slideLayout16.xml"/><Relationship Id="rId10" Type="http://schemas.openxmlformats.org/officeDocument/2006/relationships/tags" Target="../tags/tag97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105.xml"/><Relationship Id="rId9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0.xml"/><Relationship Id="rId4" Type="http://schemas.openxmlformats.org/officeDocument/2006/relationships/hyperlink" Target="https://ec.europa.eu/eurostat/databrowser/view/HLTH_RS_SPEC__custom_6422816/default/table?lang=e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72CAF3B-DAAC-8E41-DA67-06DB614957B9}"/>
              </a:ext>
            </a:extLst>
          </p:cNvPr>
          <p:cNvSpPr txBox="1"/>
          <p:nvPr/>
        </p:nvSpPr>
        <p:spPr>
          <a:xfrm>
            <a:off x="200721" y="2129951"/>
            <a:ext cx="6746488" cy="2675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 dirty="0">
                <a:solidFill>
                  <a:schemeClr val="accent1"/>
                </a:solidFill>
                <a:latin typeface="Avenir Next" panose="020B0503020202020204" pitchFamily="34" charset="0"/>
                <a:ea typeface="+mj-ea"/>
                <a:cs typeface="+mj-cs"/>
              </a:rPr>
              <a:t>Kulatý stůl</a:t>
            </a:r>
            <a:r>
              <a:rPr lang="en-US" sz="3800" b="1" dirty="0">
                <a:solidFill>
                  <a:schemeClr val="accent1"/>
                </a:solidFill>
                <a:latin typeface="Avenir Next" panose="020B0503020202020204" pitchFamily="34" charset="0"/>
                <a:ea typeface="+mj-ea"/>
                <a:cs typeface="+mj-cs"/>
              </a:rPr>
              <a:t>   12.09.2023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accent1"/>
              </a:solidFill>
              <a:latin typeface="Avenir Next Condensed" panose="020B05060202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accent1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„Vývoj dostupnosti primární péče, kapacity, trendy, využití potenciálu primární péče“</a:t>
            </a:r>
            <a:r>
              <a:rPr lang="cs-CZ" sz="3200" dirty="0">
                <a:solidFill>
                  <a:schemeClr val="accent1"/>
                </a:solidFill>
                <a:effectLst/>
                <a:latin typeface="Avenir Next Condensed" panose="020B0506020202020204" pitchFamily="34" charset="0"/>
              </a:rPr>
              <a:t> </a:t>
            </a:r>
            <a:endParaRPr lang="en-US" sz="3200" kern="1200" dirty="0">
              <a:solidFill>
                <a:schemeClr val="accent1"/>
              </a:solidFill>
              <a:latin typeface="Avenir Next Condensed" panose="020B0506020202020204" pitchFamily="34" charset="0"/>
              <a:ea typeface="+mj-ea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Graphic 12" descr="Stetoskop">
            <a:extLst>
              <a:ext uri="{FF2B5EF4-FFF2-40B4-BE49-F238E27FC236}">
                <a16:creationId xmlns:a16="http://schemas.microsoft.com/office/drawing/2014/main" id="{7CCA10B3-5B6F-C84F-47F6-4AC36F8BF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7077" y="2392947"/>
            <a:ext cx="1699547" cy="169954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8F2D78A-0026-A71E-8C2D-77B52F224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12" y="311647"/>
            <a:ext cx="1930783" cy="1077923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6D1C4E4-8AE0-1860-2483-45711ECAF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465" y="496872"/>
            <a:ext cx="1271299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025" name="Obrázek 2" descr="Obsah obrázku text, Písmo, symbol, snímek obrazovky&#10;&#10;Popis byl vytvořen automaticky">
            <a:extLst>
              <a:ext uri="{FF2B5EF4-FFF2-40B4-BE49-F238E27FC236}">
                <a16:creationId xmlns:a16="http://schemas.microsoft.com/office/drawing/2014/main" id="{C4D4F067-AE86-B445-B283-9E0E0978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64" y="284413"/>
            <a:ext cx="594044" cy="107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265FECC7-D307-A049-DC36-A9502BB7D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434" y="4564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027" name="Obrázek 3" descr="Dětský lékař.cz">
            <a:extLst>
              <a:ext uri="{FF2B5EF4-FFF2-40B4-BE49-F238E27FC236}">
                <a16:creationId xmlns:a16="http://schemas.microsoft.com/office/drawing/2014/main" id="{342B73B9-0567-6429-A49F-D2966B9DA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65" y="456462"/>
            <a:ext cx="594044" cy="9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929E6C2-1E2B-80BA-5CE0-94B10D9EB83A}"/>
              </a:ext>
            </a:extLst>
          </p:cNvPr>
          <p:cNvSpPr txBox="1"/>
          <p:nvPr/>
        </p:nvSpPr>
        <p:spPr>
          <a:xfrm>
            <a:off x="497743" y="5062658"/>
            <a:ext cx="6746488" cy="1298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accent1"/>
              </a:solidFill>
              <a:latin typeface="Avenir Next Condensed" panose="020B0506020202020204" pitchFamily="34" charset="0"/>
              <a:ea typeface="+mj-ea"/>
              <a:cs typeface="+mj-cs"/>
            </a:endParaRPr>
          </a:p>
          <a:p>
            <a:pPr lvl="0"/>
            <a:r>
              <a:rPr lang="cs-CZ" sz="2000" dirty="0">
                <a:solidFill>
                  <a:srgbClr val="0070C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ÚVODNÍ PREZENTACE</a:t>
            </a:r>
          </a:p>
          <a:p>
            <a:pPr lvl="0"/>
            <a:endParaRPr lang="cs-CZ" sz="2000" dirty="0">
              <a:solidFill>
                <a:srgbClr val="0070C0"/>
              </a:solidFill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cs-CZ" sz="2000" b="1" dirty="0">
                <a:solidFill>
                  <a:srgbClr val="0070C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prof. RNDr. Ladislav Dušek, Ph.D.</a:t>
            </a:r>
            <a:br>
              <a:rPr lang="cs-CZ" sz="2000" b="1" dirty="0">
                <a:solidFill>
                  <a:srgbClr val="0070C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</a:br>
            <a:r>
              <a:rPr lang="cs-CZ" sz="2000" dirty="0">
                <a:solidFill>
                  <a:srgbClr val="0070C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ředitel Ústav zdravotnických informací a statistiky ČR</a:t>
            </a:r>
          </a:p>
        </p:txBody>
      </p:sp>
    </p:spTree>
    <p:extLst>
      <p:ext uri="{BB962C8B-B14F-4D97-AF65-F5344CB8AC3E}">
        <p14:creationId xmlns:p14="http://schemas.microsoft.com/office/powerpoint/2010/main" val="77138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12954"/>
            <a:ext cx="661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poskytovatelů zdravotních služeb (NRPZS)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Dynamika počtu ordinací praktických lékařů pro </a:t>
            </a:r>
            <a:r>
              <a:rPr lang="cs-CZ" dirty="0">
                <a:solidFill>
                  <a:srgbClr val="C00000"/>
                </a:solidFill>
              </a:rPr>
              <a:t>děti a dorost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v letech 2018-2022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46">
            <a:extLst>
              <a:ext uri="{FF2B5EF4-FFF2-40B4-BE49-F238E27FC236}">
                <a16:creationId xmlns:a16="http://schemas.microsoft.com/office/drawing/2014/main" id="{ECFE8B10-2623-793A-9545-D898D6544E2A}"/>
              </a:ext>
            </a:extLst>
          </p:cNvPr>
          <p:cNvSpPr txBox="1"/>
          <p:nvPr/>
        </p:nvSpPr>
        <p:spPr>
          <a:xfrm>
            <a:off x="953160" y="1579933"/>
            <a:ext cx="3512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bilance počtu míst PLDD v letech 2018-2022</a:t>
            </a:r>
          </a:p>
        </p:txBody>
      </p:sp>
      <p:graphicFrame>
        <p:nvGraphicFramePr>
          <p:cNvPr id="5" name="Table 45">
            <a:extLst>
              <a:ext uri="{FF2B5EF4-FFF2-40B4-BE49-F238E27FC236}">
                <a16:creationId xmlns:a16="http://schemas.microsoft.com/office/drawing/2014/main" id="{758C9CE0-5D8B-7670-8392-91103B19B90E}"/>
              </a:ext>
            </a:extLst>
          </p:cNvPr>
          <p:cNvGraphicFramePr>
            <a:graphicFrameLocks noGrp="1"/>
          </p:cNvGraphicFramePr>
          <p:nvPr/>
        </p:nvGraphicFramePr>
        <p:xfrm>
          <a:off x="163400" y="1977543"/>
          <a:ext cx="4635102" cy="3903345"/>
        </p:xfrm>
        <a:graphic>
          <a:graphicData uri="http://schemas.openxmlformats.org/drawingml/2006/table">
            <a:tbl>
              <a:tblPr/>
              <a:tblGrid>
                <a:gridCol w="3418698">
                  <a:extLst>
                    <a:ext uri="{9D8B030D-6E8A-4147-A177-3AD203B41FA5}">
                      <a16:colId xmlns:a16="http://schemas.microsoft.com/office/drawing/2014/main" val="406821776"/>
                    </a:ext>
                  </a:extLst>
                </a:gridCol>
                <a:gridCol w="363518">
                  <a:extLst>
                    <a:ext uri="{9D8B030D-6E8A-4147-A177-3AD203B41FA5}">
                      <a16:colId xmlns:a16="http://schemas.microsoft.com/office/drawing/2014/main" val="1683923342"/>
                    </a:ext>
                  </a:extLst>
                </a:gridCol>
                <a:gridCol w="274046">
                  <a:extLst>
                    <a:ext uri="{9D8B030D-6E8A-4147-A177-3AD203B41FA5}">
                      <a16:colId xmlns:a16="http://schemas.microsoft.com/office/drawing/2014/main" val="1539128207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val="1925309117"/>
                    </a:ext>
                  </a:extLst>
                </a:gridCol>
              </a:tblGrid>
              <a:tr h="220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+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Bil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ance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76776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095132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67141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705820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171741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91307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38128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135602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39054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063919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553816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427891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010010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985808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38628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cs-CZ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75863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307936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63841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69440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4710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79934"/>
                  </a:ext>
                </a:extLst>
              </a:tr>
              <a:tr h="173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267646"/>
                  </a:ext>
                </a:extLst>
              </a:tr>
            </a:tbl>
          </a:graphicData>
        </a:graphic>
      </p:graphicFrame>
      <p:graphicFrame>
        <p:nvGraphicFramePr>
          <p:cNvPr id="6" name="Chart 6">
            <a:extLst>
              <a:ext uri="{FF2B5EF4-FFF2-40B4-BE49-F238E27FC236}">
                <a16:creationId xmlns:a16="http://schemas.microsoft.com/office/drawing/2014/main" id="{D598B2D6-9CF9-3481-A360-AB6C346294F0}"/>
              </a:ext>
            </a:extLst>
          </p:cNvPr>
          <p:cNvGraphicFramePr/>
          <p:nvPr/>
        </p:nvGraphicFramePr>
        <p:xfrm>
          <a:off x="90950" y="1892600"/>
          <a:ext cx="3527682" cy="408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8">
            <a:extLst>
              <a:ext uri="{FF2B5EF4-FFF2-40B4-BE49-F238E27FC236}">
                <a16:creationId xmlns:a16="http://schemas.microsoft.com/office/drawing/2014/main" id="{E9411A3A-CDCA-4315-BBBB-A8D84590B1C3}"/>
              </a:ext>
            </a:extLst>
          </p:cNvPr>
          <p:cNvSpPr txBox="1"/>
          <p:nvPr/>
        </p:nvSpPr>
        <p:spPr>
          <a:xfrm>
            <a:off x="77169" y="4595471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velikosti sídla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C228A-34D3-B1DA-D4BD-430287D4B7A9}"/>
              </a:ext>
            </a:extLst>
          </p:cNvPr>
          <p:cNvSpPr txBox="1"/>
          <p:nvPr/>
        </p:nvSpPr>
        <p:spPr>
          <a:xfrm>
            <a:off x="79940" y="1979737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kraje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44151-8DD3-86DB-FD93-903D8F387690}"/>
              </a:ext>
            </a:extLst>
          </p:cNvPr>
          <p:cNvSpPr txBox="1"/>
          <p:nvPr/>
        </p:nvSpPr>
        <p:spPr>
          <a:xfrm>
            <a:off x="5960378" y="1496813"/>
            <a:ext cx="616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Počet zrušených </a:t>
            </a:r>
            <a:r>
              <a:rPr lang="cs-CZ" sz="1800" b="1" dirty="0"/>
              <a:t>míst poskytování 2018 – 2022 </a:t>
            </a:r>
            <a:endParaRPr lang="cs-CZ" b="1" dirty="0"/>
          </a:p>
        </p:txBody>
      </p:sp>
      <p:pic>
        <p:nvPicPr>
          <p:cNvPr id="14" name="Picture 13" descr="A picture containing map&#10;&#10;Description automatically generated">
            <a:extLst>
              <a:ext uri="{FF2B5EF4-FFF2-40B4-BE49-F238E27FC236}">
                <a16:creationId xmlns:a16="http://schemas.microsoft.com/office/drawing/2014/main" id="{E6DDC0C9-C802-C2FE-594A-42E801014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5" r="31375" b="26558"/>
          <a:stretch/>
        </p:blipFill>
        <p:spPr>
          <a:xfrm>
            <a:off x="4870952" y="2042227"/>
            <a:ext cx="6655192" cy="3620796"/>
          </a:xfrm>
          <a:prstGeom prst="rect">
            <a:avLst/>
          </a:prstGeom>
        </p:spPr>
      </p:pic>
      <p:pic>
        <p:nvPicPr>
          <p:cNvPr id="13" name="Picture 12" descr="A picture containing map&#10;&#10;Description automatically generated">
            <a:extLst>
              <a:ext uri="{FF2B5EF4-FFF2-40B4-BE49-F238E27FC236}">
                <a16:creationId xmlns:a16="http://schemas.microsoft.com/office/drawing/2014/main" id="{9B041C66-F5ED-07A5-DBEA-85729FC5B7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8" t="35107" r="19522" b="47203"/>
          <a:stretch/>
        </p:blipFill>
        <p:spPr>
          <a:xfrm>
            <a:off x="10402349" y="1981063"/>
            <a:ext cx="1031846" cy="121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9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4">
            <a:extLst>
              <a:ext uri="{FF2B5EF4-FFF2-40B4-BE49-F238E27FC236}">
                <a16:creationId xmlns:a16="http://schemas.microsoft.com/office/drawing/2014/main" id="{85DF8549-49A9-4045-9440-3C137B807487}"/>
              </a:ext>
            </a:extLst>
          </p:cNvPr>
          <p:cNvSpPr txBox="1">
            <a:spLocks/>
          </p:cNvSpPr>
          <p:nvPr/>
        </p:nvSpPr>
        <p:spPr>
          <a:xfrm>
            <a:off x="110201" y="4428078"/>
            <a:ext cx="10002103" cy="14234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Může hrozící propad kapacit PLDD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 kompenzovat stávající vzdělávání 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a počet absolventů? </a:t>
            </a:r>
          </a:p>
        </p:txBody>
      </p:sp>
    </p:spTree>
    <p:extLst>
      <p:ext uri="{BB962C8B-B14F-4D97-AF65-F5344CB8AC3E}">
        <p14:creationId xmlns:p14="http://schemas.microsoft.com/office/powerpoint/2010/main" val="90122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A328CEC-C272-456D-B936-D7E722870E2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74894" y="156024"/>
            <a:ext cx="11917106" cy="774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F6063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Počty absolventů a nově zařazených studentů dle jednotlivých pediatrických specializací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AE6ECEE7-6544-E946-165B-F2E46F672B20}"/>
              </a:ext>
            </a:extLst>
          </p:cNvPr>
          <p:cNvGrpSpPr/>
          <p:nvPr/>
        </p:nvGrpSpPr>
        <p:grpSpPr>
          <a:xfrm>
            <a:off x="2904447" y="845988"/>
            <a:ext cx="6632450" cy="246221"/>
            <a:chOff x="3290888" y="703711"/>
            <a:chExt cx="6632450" cy="246221"/>
          </a:xfrm>
        </p:grpSpPr>
        <p:sp>
          <p:nvSpPr>
            <p:cNvPr id="5" name="Line 67">
              <a:extLst>
                <a:ext uri="{FF2B5EF4-FFF2-40B4-BE49-F238E27FC236}">
                  <a16:creationId xmlns:a16="http://schemas.microsoft.com/office/drawing/2014/main" id="{72D5BFE7-BFDE-DCD9-014F-25EB9D339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826821"/>
              <a:ext cx="325662" cy="0"/>
            </a:xfrm>
            <a:prstGeom prst="line">
              <a:avLst/>
            </a:prstGeom>
            <a:noFill/>
            <a:ln w="38100" cap="rnd">
              <a:solidFill>
                <a:srgbClr val="44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8">
              <a:extLst>
                <a:ext uri="{FF2B5EF4-FFF2-40B4-BE49-F238E27FC236}">
                  <a16:creationId xmlns:a16="http://schemas.microsoft.com/office/drawing/2014/main" id="{AC5A2EE1-D15D-8440-69B1-98DAF2260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385" y="703711"/>
              <a:ext cx="13417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Dětské lékařství</a:t>
              </a:r>
              <a:endPara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Line 69">
              <a:extLst>
                <a:ext uri="{FF2B5EF4-FFF2-40B4-BE49-F238E27FC236}">
                  <a16:creationId xmlns:a16="http://schemas.microsoft.com/office/drawing/2014/main" id="{977A4AB8-A548-7343-AB40-9FB85BEAE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5256" y="826821"/>
              <a:ext cx="325662" cy="0"/>
            </a:xfrm>
            <a:prstGeom prst="line">
              <a:avLst/>
            </a:prstGeom>
            <a:noFill/>
            <a:ln w="3810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70">
              <a:extLst>
                <a:ext uri="{FF2B5EF4-FFF2-40B4-BE49-F238E27FC236}">
                  <a16:creationId xmlns:a16="http://schemas.microsoft.com/office/drawing/2014/main" id="{053480DC-526C-93C1-5D4E-4A314133C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69" y="703711"/>
              <a:ext cx="30056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Praktické lékařství pro děti a dorost</a:t>
              </a:r>
              <a:endPara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Line 71">
              <a:extLst>
                <a:ext uri="{FF2B5EF4-FFF2-40B4-BE49-F238E27FC236}">
                  <a16:creationId xmlns:a16="http://schemas.microsoft.com/office/drawing/2014/main" id="{A1E6A2BE-1206-7E66-0DC7-EB1C457E40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99656" y="826821"/>
              <a:ext cx="325662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72">
              <a:extLst>
                <a:ext uri="{FF2B5EF4-FFF2-40B4-BE49-F238E27FC236}">
                  <a16:creationId xmlns:a16="http://schemas.microsoft.com/office/drawing/2014/main" id="{B4556205-E94E-84A9-CF7F-5B83BCDC7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9154" y="703711"/>
              <a:ext cx="764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Pediatrie</a:t>
              </a:r>
              <a:endPara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2" name="Graf 21">
            <a:extLst>
              <a:ext uri="{FF2B5EF4-FFF2-40B4-BE49-F238E27FC236}">
                <a16:creationId xmlns:a16="http://schemas.microsoft.com/office/drawing/2014/main" id="{E2710DC2-40FE-68EA-E3E9-080F25F15C81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474457" y="1903829"/>
          <a:ext cx="3375003" cy="458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3" name="Obdélník 22">
            <a:extLst>
              <a:ext uri="{FF2B5EF4-FFF2-40B4-BE49-F238E27FC236}">
                <a16:creationId xmlns:a16="http://schemas.microsoft.com/office/drawing/2014/main" id="{3B48C64C-90E9-52A9-89FB-1D44875719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0068" y="1331640"/>
            <a:ext cx="348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Počty absolventů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FBD98927-CE4B-61A7-AE29-1A5CB5BD96A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8296" y="1745685"/>
            <a:ext cx="3435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zdravotnických pracovníků (NR-ZP)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2FF673C3-598B-338C-3C01-3F96D9134F5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50418" y="6302877"/>
            <a:ext cx="1875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získání atestace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0D1204AA-4EF8-8CF4-46CA-CE2B6BC77B1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6200000">
            <a:off x="-609013" y="3772632"/>
            <a:ext cx="1828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atestovaných</a:t>
            </a:r>
          </a:p>
        </p:txBody>
      </p:sp>
      <p:graphicFrame>
        <p:nvGraphicFramePr>
          <p:cNvPr id="27" name="Graf 26">
            <a:extLst>
              <a:ext uri="{FF2B5EF4-FFF2-40B4-BE49-F238E27FC236}">
                <a16:creationId xmlns:a16="http://schemas.microsoft.com/office/drawing/2014/main" id="{869F3D6E-A7EE-10B9-DD21-F1A0730CD69C}"/>
              </a:ext>
            </a:extLst>
          </p:cNvPr>
          <p:cNvGraphicFramePr/>
          <p:nvPr>
            <p:custDataLst>
              <p:tags r:id="rId7"/>
            </p:custDataLst>
          </p:nvPr>
        </p:nvGraphicFramePr>
        <p:xfrm>
          <a:off x="4645112" y="1903829"/>
          <a:ext cx="3320505" cy="458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8" name="Obdélník 27">
            <a:extLst>
              <a:ext uri="{FF2B5EF4-FFF2-40B4-BE49-F238E27FC236}">
                <a16:creationId xmlns:a16="http://schemas.microsoft.com/office/drawing/2014/main" id="{442C489C-96A7-8502-954E-80389E7F0DF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475727" y="1141856"/>
            <a:ext cx="3489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Počty nově zařazených studentů do specializace (pediatrický kmen)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555DC562-CB3E-F139-E82C-38882E57D16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645113" y="1745685"/>
            <a:ext cx="3435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Evidence zdravotnických pracovníků (EZP), MZ ČR 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96ACE4A4-D03F-6436-A0FE-AE5D3E6098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448767" y="6302877"/>
            <a:ext cx="2078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zařazení do studia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433BF9A5-65A7-BEDE-D26B-3A9E4F4D4F1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6200000">
            <a:off x="3037231" y="3772632"/>
            <a:ext cx="29115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nově zařazených studentů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13522E1C-13D7-69F2-E8D1-1949F52122D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103637" y="1141856"/>
            <a:ext cx="4052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vydaných certifikátů o absolvování základního pediatrického kmene</a:t>
            </a: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04311F6D-3B21-F115-7054-BF21B69E278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560784" y="1745685"/>
            <a:ext cx="3435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Evidence zdravotnických pracovníků (EZP), MZ ČR </a:t>
            </a:r>
          </a:p>
        </p:txBody>
      </p:sp>
      <p:graphicFrame>
        <p:nvGraphicFramePr>
          <p:cNvPr id="37" name="Graf 36">
            <a:extLst>
              <a:ext uri="{FF2B5EF4-FFF2-40B4-BE49-F238E27FC236}">
                <a16:creationId xmlns:a16="http://schemas.microsoft.com/office/drawing/2014/main" id="{A2B114A6-30BE-4152-F15F-C04F39274407}"/>
              </a:ext>
            </a:extLst>
          </p:cNvPr>
          <p:cNvGraphicFramePr/>
          <p:nvPr>
            <p:custDataLst>
              <p:tags r:id="rId14"/>
            </p:custDataLst>
          </p:nvPr>
        </p:nvGraphicFramePr>
        <p:xfrm>
          <a:off x="8475516" y="1903829"/>
          <a:ext cx="3320505" cy="458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8" name="Obdélník 37">
            <a:extLst>
              <a:ext uri="{FF2B5EF4-FFF2-40B4-BE49-F238E27FC236}">
                <a16:creationId xmlns:a16="http://schemas.microsoft.com/office/drawing/2014/main" id="{86171D74-2FBA-568B-3309-1DD5D3374A7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9299245" y="6302877"/>
            <a:ext cx="2038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vydání certifikátu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3FE9331D-8E87-70D7-65B1-3761695AFDFD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rot="16200000">
            <a:off x="7569098" y="3772632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absolventů</a:t>
            </a:r>
          </a:p>
        </p:txBody>
      </p:sp>
    </p:spTree>
    <p:extLst>
      <p:ext uri="{BB962C8B-B14F-4D97-AF65-F5344CB8AC3E}">
        <p14:creationId xmlns:p14="http://schemas.microsoft.com/office/powerpoint/2010/main" val="426832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A328CEC-C272-456D-B936-D7E722870E2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7558" y="156024"/>
            <a:ext cx="11743706" cy="774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6063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F6063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čet nových absolventů pediatrických specializací,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F6063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kteří skutečně nastoupili do klinické praxe</a:t>
            </a:r>
          </a:p>
        </p:txBody>
      </p:sp>
      <p:graphicFrame>
        <p:nvGraphicFramePr>
          <p:cNvPr id="9" name="Graf 8"/>
          <p:cNvGraphicFramePr/>
          <p:nvPr>
            <p:custDataLst>
              <p:tags r:id="rId2"/>
            </p:custDataLst>
          </p:nvPr>
        </p:nvGraphicFramePr>
        <p:xfrm>
          <a:off x="6547432" y="1417799"/>
          <a:ext cx="50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0" name="Obdélník 9"/>
          <p:cNvSpPr/>
          <p:nvPr>
            <p:custDataLst>
              <p:tags r:id="rId3"/>
            </p:custDataLst>
          </p:nvPr>
        </p:nvSpPr>
        <p:spPr>
          <a:xfrm>
            <a:off x="8737065" y="6097798"/>
            <a:ext cx="1454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získání atestace</a:t>
            </a:r>
          </a:p>
        </p:txBody>
      </p:sp>
      <p:sp>
        <p:nvSpPr>
          <p:cNvPr id="11" name="Obdélník 10"/>
          <p:cNvSpPr/>
          <p:nvPr>
            <p:custDataLst>
              <p:tags r:id="rId4"/>
            </p:custDataLst>
          </p:nvPr>
        </p:nvSpPr>
        <p:spPr>
          <a:xfrm rot="16200000">
            <a:off x="5684658" y="3290499"/>
            <a:ext cx="1646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Zastoupení pohlaví [%]</a:t>
            </a:r>
          </a:p>
        </p:txBody>
      </p:sp>
      <p:graphicFrame>
        <p:nvGraphicFramePr>
          <p:cNvPr id="12" name="Graf 11"/>
          <p:cNvGraphicFramePr/>
          <p:nvPr>
            <p:custDataLst>
              <p:tags r:id="rId5"/>
            </p:custDataLst>
          </p:nvPr>
        </p:nvGraphicFramePr>
        <p:xfrm>
          <a:off x="830188" y="1417799"/>
          <a:ext cx="50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3" name="Obdélník 12"/>
          <p:cNvSpPr/>
          <p:nvPr>
            <p:custDataLst>
              <p:tags r:id="rId6"/>
            </p:custDataLst>
          </p:nvPr>
        </p:nvSpPr>
        <p:spPr>
          <a:xfrm>
            <a:off x="2932338" y="6097797"/>
            <a:ext cx="1454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získání atestace</a:t>
            </a:r>
          </a:p>
        </p:txBody>
      </p:sp>
      <p:sp>
        <p:nvSpPr>
          <p:cNvPr id="14" name="Obdélník 13"/>
          <p:cNvSpPr/>
          <p:nvPr>
            <p:custDataLst>
              <p:tags r:id="rId7"/>
            </p:custDataLst>
          </p:nvPr>
        </p:nvSpPr>
        <p:spPr>
          <a:xfrm rot="16200000">
            <a:off x="83633" y="3290498"/>
            <a:ext cx="14144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atestovaných</a:t>
            </a: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7163294" y="923348"/>
          <a:ext cx="4601981" cy="575876"/>
        </p:xfrm>
        <a:graphic>
          <a:graphicData uri="http://schemas.openxmlformats.org/drawingml/2006/table">
            <a:tbl>
              <a:tblPr/>
              <a:tblGrid>
                <a:gridCol w="330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3511018083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1519263388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427">
                  <a:extLst>
                    <a:ext uri="{9D8B030D-6E8A-4147-A177-3AD203B41FA5}">
                      <a16:colId xmlns:a16="http://schemas.microsoft.com/office/drawing/2014/main" val="313078532"/>
                    </a:ext>
                  </a:extLst>
                </a:gridCol>
              </a:tblGrid>
              <a:tr h="5758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93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84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94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110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113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106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90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87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93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95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105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98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Obdélník 21"/>
          <p:cNvSpPr/>
          <p:nvPr>
            <p:custDataLst>
              <p:tags r:id="rId9"/>
            </p:custDataLst>
          </p:nvPr>
        </p:nvSpPr>
        <p:spPr>
          <a:xfrm>
            <a:off x="5221486" y="6445302"/>
            <a:ext cx="144016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délník 22"/>
          <p:cNvSpPr/>
          <p:nvPr>
            <p:custDataLst>
              <p:tags r:id="rId10"/>
            </p:custDataLst>
          </p:nvPr>
        </p:nvSpPr>
        <p:spPr>
          <a:xfrm>
            <a:off x="6293669" y="6440458"/>
            <a:ext cx="144016" cy="14401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D738D24-130C-11E2-DFBD-67C1132AECC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220061" y="6332644"/>
            <a:ext cx="87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Muži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E12A25-FD65-28D0-C9CD-7DC84975EEE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328340" y="6332644"/>
            <a:ext cx="87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Ženy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9480E0F2-C610-E7BE-302A-934DBCA1973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0736" y="930724"/>
            <a:ext cx="4384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zdravotnických pracovníků (NR-ZP)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8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4">
            <a:extLst>
              <a:ext uri="{FF2B5EF4-FFF2-40B4-BE49-F238E27FC236}">
                <a16:creationId xmlns:a16="http://schemas.microsoft.com/office/drawing/2014/main" id="{85DF8549-49A9-4045-9440-3C137B807487}"/>
              </a:ext>
            </a:extLst>
          </p:cNvPr>
          <p:cNvSpPr txBox="1">
            <a:spLocks/>
          </p:cNvSpPr>
          <p:nvPr/>
        </p:nvSpPr>
        <p:spPr>
          <a:xfrm>
            <a:off x="91151" y="4847178"/>
            <a:ext cx="10002103" cy="14234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Je možné posoudit stav kapacit PLDD 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v regionech pomocí více-kriteriálního modelu? </a:t>
            </a:r>
          </a:p>
        </p:txBody>
      </p:sp>
    </p:spTree>
    <p:extLst>
      <p:ext uri="{BB962C8B-B14F-4D97-AF65-F5344CB8AC3E}">
        <p14:creationId xmlns:p14="http://schemas.microsoft.com/office/powerpoint/2010/main" val="246994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A20EC0E-F213-EE68-F33D-D724BD825B2A}"/>
              </a:ext>
            </a:extLst>
          </p:cNvPr>
          <p:cNvSpPr txBox="1"/>
          <p:nvPr/>
        </p:nvSpPr>
        <p:spPr>
          <a:xfrm>
            <a:off x="133350" y="1317694"/>
            <a:ext cx="52201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/>
              <a:t>Počet pacientů na úvazek L2 + L3 lékaře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Nad průměrem ČR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&gt; 1,15 průměru ČR</a:t>
            </a:r>
          </a:p>
          <a:p>
            <a:pPr lvl="1"/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/>
              <a:t>Průměrný a nižší počet úvazků L2+L3/IČO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/>
              <a:t>Nadprůměrný věk lékařů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/>
              <a:t>Nepřítomnost L1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/>
              <a:t>Věk pacientů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Standardizovaný jednicový pacient: skóre nad průměrem 2,11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Standardizovaný jednicový pacient: skóre nad průměrem o více než 20%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highlight>
                  <a:srgbClr val="FFFF00"/>
                </a:highlight>
              </a:rPr>
              <a:t>Žádný přírůstek pacientů ve věku 0 – 3 let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>
                <a:highlight>
                  <a:srgbClr val="FFFF00"/>
                </a:highlight>
              </a:rPr>
              <a:t>2019 – 2020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>
                <a:highlight>
                  <a:srgbClr val="FFFF00"/>
                </a:highlight>
              </a:rPr>
              <a:t>2020 - 2021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E750EA-BAC7-9F35-ED1F-F3A353B23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0" y="1662113"/>
            <a:ext cx="3803354" cy="4352924"/>
          </a:xfrm>
          <a:prstGeom prst="rect">
            <a:avLst/>
          </a:prstGeom>
        </p:spPr>
      </p:pic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131B1CB9-C3E4-8DD7-7D7C-B4D67F3FC1DF}"/>
              </a:ext>
            </a:extLst>
          </p:cNvPr>
          <p:cNvSpPr/>
          <p:nvPr/>
        </p:nvSpPr>
        <p:spPr>
          <a:xfrm>
            <a:off x="9582150" y="2286000"/>
            <a:ext cx="276225" cy="952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46A24C-1CF3-2832-16EB-77D8B1F83F47}"/>
              </a:ext>
            </a:extLst>
          </p:cNvPr>
          <p:cNvSpPr txBox="1"/>
          <p:nvPr/>
        </p:nvSpPr>
        <p:spPr>
          <a:xfrm>
            <a:off x="10020300" y="2577584"/>
            <a:ext cx="180975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134 PZS (6%)</a:t>
            </a: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49181DBE-1B64-37A6-5FBE-B58CB55E619C}"/>
              </a:ext>
            </a:extLst>
          </p:cNvPr>
          <p:cNvSpPr/>
          <p:nvPr/>
        </p:nvSpPr>
        <p:spPr>
          <a:xfrm>
            <a:off x="9582150" y="4299012"/>
            <a:ext cx="276225" cy="13270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01C42EF-8AE2-990D-FCB8-F053103699F8}"/>
              </a:ext>
            </a:extLst>
          </p:cNvPr>
          <p:cNvSpPr txBox="1"/>
          <p:nvPr/>
        </p:nvSpPr>
        <p:spPr>
          <a:xfrm>
            <a:off x="10029825" y="4777858"/>
            <a:ext cx="18097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607 PZS (28%)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2A66695-4469-8408-5C86-9F3C1F0D9B3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0499" y="140302"/>
            <a:ext cx="4924425" cy="770861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Parametry navyšující rizikové skóre pro chybějící kapacitu 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515E5BC-B880-54B9-A584-5104101DD18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29350" y="198878"/>
            <a:ext cx="4924425" cy="770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Výsledné bodové hodnocení ambulancí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13DD023-5359-F9D7-2C2B-77A9728ECDDA}"/>
              </a:ext>
            </a:extLst>
          </p:cNvPr>
          <p:cNvSpPr txBox="1"/>
          <p:nvPr/>
        </p:nvSpPr>
        <p:spPr>
          <a:xfrm>
            <a:off x="10325100" y="3541753"/>
            <a:ext cx="18097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1 427 PZS (66%)</a:t>
            </a:r>
          </a:p>
        </p:txBody>
      </p:sp>
      <p:sp>
        <p:nvSpPr>
          <p:cNvPr id="13" name="Pravá složená závorka 12">
            <a:extLst>
              <a:ext uri="{FF2B5EF4-FFF2-40B4-BE49-F238E27FC236}">
                <a16:creationId xmlns:a16="http://schemas.microsoft.com/office/drawing/2014/main" id="{3DC7A49B-A5A5-F28B-8BA1-198FA87A3C1E}"/>
              </a:ext>
            </a:extLst>
          </p:cNvPr>
          <p:cNvSpPr/>
          <p:nvPr/>
        </p:nvSpPr>
        <p:spPr>
          <a:xfrm>
            <a:off x="9891712" y="3257550"/>
            <a:ext cx="276225" cy="952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Pravá složená závorka 13">
            <a:extLst>
              <a:ext uri="{FF2B5EF4-FFF2-40B4-BE49-F238E27FC236}">
                <a16:creationId xmlns:a16="http://schemas.microsoft.com/office/drawing/2014/main" id="{FBB48257-4CBD-6D70-7EB0-5E4208F0598C}"/>
              </a:ext>
            </a:extLst>
          </p:cNvPr>
          <p:cNvSpPr/>
          <p:nvPr/>
        </p:nvSpPr>
        <p:spPr>
          <a:xfrm>
            <a:off x="5202988" y="1400174"/>
            <a:ext cx="378662" cy="52728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20B8B571-C281-1CDE-8B1A-EB5B40B9BEF0}"/>
              </a:ext>
            </a:extLst>
          </p:cNvPr>
          <p:cNvSpPr/>
          <p:nvPr/>
        </p:nvSpPr>
        <p:spPr>
          <a:xfrm>
            <a:off x="5392319" y="287511"/>
            <a:ext cx="762001" cy="593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868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5D4CC7D-D65A-8687-7774-90D29CC0C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5" y="2151579"/>
            <a:ext cx="3984329" cy="4352924"/>
          </a:xfrm>
          <a:prstGeom prst="rect">
            <a:avLst/>
          </a:prstGeom>
        </p:spPr>
      </p:pic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91C1123E-C643-83C4-E4EB-7CD87D814FE2}"/>
              </a:ext>
            </a:extLst>
          </p:cNvPr>
          <p:cNvSpPr/>
          <p:nvPr/>
        </p:nvSpPr>
        <p:spPr>
          <a:xfrm>
            <a:off x="4324350" y="2785664"/>
            <a:ext cx="276225" cy="952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781696-C76D-2839-7214-208B1F9CE756}"/>
              </a:ext>
            </a:extLst>
          </p:cNvPr>
          <p:cNvSpPr txBox="1"/>
          <p:nvPr/>
        </p:nvSpPr>
        <p:spPr>
          <a:xfrm>
            <a:off x="4701280" y="3077248"/>
            <a:ext cx="17078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134 PZS (6%)</a:t>
            </a:r>
          </a:p>
        </p:txBody>
      </p:sp>
      <p:sp>
        <p:nvSpPr>
          <p:cNvPr id="8" name="Pravá složená závorka 7">
            <a:extLst>
              <a:ext uri="{FF2B5EF4-FFF2-40B4-BE49-F238E27FC236}">
                <a16:creationId xmlns:a16="http://schemas.microsoft.com/office/drawing/2014/main" id="{9E3EEACC-85E1-E793-7828-E59FA871D13B}"/>
              </a:ext>
            </a:extLst>
          </p:cNvPr>
          <p:cNvSpPr/>
          <p:nvPr/>
        </p:nvSpPr>
        <p:spPr>
          <a:xfrm>
            <a:off x="4324350" y="4798676"/>
            <a:ext cx="276225" cy="13270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B5799A7-8FBC-8471-CBD8-F673C4A026EB}"/>
              </a:ext>
            </a:extLst>
          </p:cNvPr>
          <p:cNvSpPr txBox="1"/>
          <p:nvPr/>
        </p:nvSpPr>
        <p:spPr>
          <a:xfrm>
            <a:off x="4721521" y="5277522"/>
            <a:ext cx="170785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607 PZS (28%)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9BF1FC5-7048-AFD2-2886-6BED45E87626}"/>
              </a:ext>
            </a:extLst>
          </p:cNvPr>
          <p:cNvSpPr txBox="1"/>
          <p:nvPr/>
        </p:nvSpPr>
        <p:spPr>
          <a:xfrm>
            <a:off x="5005582" y="3992719"/>
            <a:ext cx="170785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1 427 PZS (66%)</a:t>
            </a:r>
          </a:p>
        </p:txBody>
      </p:sp>
      <p:sp>
        <p:nvSpPr>
          <p:cNvPr id="11" name="Pravá složená závorka 10">
            <a:extLst>
              <a:ext uri="{FF2B5EF4-FFF2-40B4-BE49-F238E27FC236}">
                <a16:creationId xmlns:a16="http://schemas.microsoft.com/office/drawing/2014/main" id="{E1E3531A-1B91-F012-F466-1F319FEF5386}"/>
              </a:ext>
            </a:extLst>
          </p:cNvPr>
          <p:cNvSpPr/>
          <p:nvPr/>
        </p:nvSpPr>
        <p:spPr>
          <a:xfrm>
            <a:off x="4624387" y="3738164"/>
            <a:ext cx="276225" cy="952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A3FDBC1-BCEA-133F-FB1E-A064A646AEF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9075" y="452235"/>
            <a:ext cx="6210300" cy="770861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C00000"/>
                </a:solidFill>
              </a:rPr>
              <a:t>Modelový odhad podílu dětí v kapitaci PLDD dle rizikového skóre 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E6C7A943-996F-A961-ACAA-6FB02885E29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3306393"/>
              </p:ext>
            </p:extLst>
          </p:nvPr>
        </p:nvGraphicFramePr>
        <p:xfrm>
          <a:off x="7696202" y="913865"/>
          <a:ext cx="3209016" cy="545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6641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4">
            <a:extLst>
              <a:ext uri="{FF2B5EF4-FFF2-40B4-BE49-F238E27FC236}">
                <a16:creationId xmlns:a16="http://schemas.microsoft.com/office/drawing/2014/main" id="{85DF8549-49A9-4045-9440-3C137B807487}"/>
              </a:ext>
            </a:extLst>
          </p:cNvPr>
          <p:cNvSpPr txBox="1">
            <a:spLocks/>
          </p:cNvSpPr>
          <p:nvPr/>
        </p:nvSpPr>
        <p:spPr>
          <a:xfrm>
            <a:off x="281651" y="4590003"/>
            <a:ext cx="10002103" cy="14234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5000" b="1" dirty="0">
                <a:solidFill>
                  <a:srgbClr val="C00000"/>
                </a:solidFill>
              </a:rPr>
              <a:t>ZÁVĚR </a:t>
            </a:r>
          </a:p>
        </p:txBody>
      </p:sp>
    </p:spTree>
    <p:extLst>
      <p:ext uri="{BB962C8B-B14F-4D97-AF65-F5344CB8AC3E}">
        <p14:creationId xmlns:p14="http://schemas.microsoft.com/office/powerpoint/2010/main" val="901531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80620"/>
            <a:ext cx="12192000" cy="2010987"/>
          </a:xfrm>
        </p:spPr>
        <p:txBody>
          <a:bodyPr>
            <a:noAutofit/>
          </a:bodyPr>
          <a:lstStyle/>
          <a:p>
            <a:pPr algn="ctr"/>
            <a:r>
              <a:rPr lang="cs-CZ" sz="3600" u="sng" dirty="0">
                <a:solidFill>
                  <a:srgbClr val="C00000"/>
                </a:solidFill>
              </a:rPr>
              <a:t>PROBLÉM S DOSTUPNOSTÍ KAPACIT PLDD JE AKUTNÍ</a:t>
            </a:r>
            <a:r>
              <a:rPr lang="cs-CZ" sz="3600" dirty="0">
                <a:solidFill>
                  <a:srgbClr val="C00000"/>
                </a:solidFill>
              </a:rPr>
              <a:t> </a:t>
            </a:r>
            <a:br>
              <a:rPr lang="cs-CZ" sz="3600" dirty="0">
                <a:solidFill>
                  <a:srgbClr val="C00000"/>
                </a:solidFill>
              </a:rPr>
            </a:br>
            <a:br>
              <a:rPr lang="cs-CZ" sz="3600" dirty="0">
                <a:solidFill>
                  <a:srgbClr val="C00000"/>
                </a:solidFill>
              </a:rPr>
            </a:br>
            <a:r>
              <a:rPr lang="cs-CZ" sz="3600" dirty="0">
                <a:solidFill>
                  <a:srgbClr val="C00000"/>
                </a:solidFill>
              </a:rPr>
              <a:t>Plošný audit dat potvrdil prohlubující se problém</a:t>
            </a:r>
            <a:br>
              <a:rPr lang="cs-CZ" sz="3600" dirty="0">
                <a:solidFill>
                  <a:srgbClr val="C00000"/>
                </a:solidFill>
              </a:rPr>
            </a:br>
            <a:r>
              <a:rPr lang="cs-CZ" sz="3600" dirty="0">
                <a:solidFill>
                  <a:srgbClr val="C00000"/>
                </a:solidFill>
              </a:rPr>
              <a:t>s kapacitou praktických lékařů pro děti a dorost. </a:t>
            </a:r>
            <a:br>
              <a:rPr lang="cs-CZ" sz="3600" dirty="0">
                <a:solidFill>
                  <a:srgbClr val="C00000"/>
                </a:solidFill>
              </a:rPr>
            </a:br>
            <a:br>
              <a:rPr lang="cs-CZ" sz="3600" dirty="0">
                <a:solidFill>
                  <a:srgbClr val="C00000"/>
                </a:solidFill>
              </a:rPr>
            </a:b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4897E99D-294F-4D98-8D15-750A53595A64}"/>
              </a:ext>
            </a:extLst>
          </p:cNvPr>
          <p:cNvSpPr/>
          <p:nvPr/>
        </p:nvSpPr>
        <p:spPr>
          <a:xfrm>
            <a:off x="924833" y="2832100"/>
            <a:ext cx="1049564" cy="8920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7ED7D58-55CB-162C-6606-BABEB17CBB1C}"/>
              </a:ext>
            </a:extLst>
          </p:cNvPr>
          <p:cNvSpPr txBox="1"/>
          <p:nvPr/>
        </p:nvSpPr>
        <p:spPr>
          <a:xfrm>
            <a:off x="326571" y="3895725"/>
            <a:ext cx="2943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Více než 32% aktivních lékařů je ve věku &gt; 65 let, téměř 50% potom ve věku &gt; 60 let. </a:t>
            </a: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37B15087-CB43-98EF-2A84-2087D50A68BF}"/>
              </a:ext>
            </a:extLst>
          </p:cNvPr>
          <p:cNvSpPr/>
          <p:nvPr/>
        </p:nvSpPr>
        <p:spPr>
          <a:xfrm>
            <a:off x="5478872" y="3905773"/>
            <a:ext cx="1049564" cy="8920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70D3AA5-8B3F-8F03-59CA-B03F223F7682}"/>
              </a:ext>
            </a:extLst>
          </p:cNvPr>
          <p:cNvSpPr txBox="1"/>
          <p:nvPr/>
        </p:nvSpPr>
        <p:spPr>
          <a:xfrm>
            <a:off x="4492563" y="4969923"/>
            <a:ext cx="3082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Více než 28% ordinací vykazuje nízkou nebo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čase klesající kapacitu. 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1AFB6B00-3EBB-3280-EEC6-B2BBC97D72FD}"/>
              </a:ext>
            </a:extLst>
          </p:cNvPr>
          <p:cNvSpPr/>
          <p:nvPr/>
        </p:nvSpPr>
        <p:spPr>
          <a:xfrm>
            <a:off x="9961430" y="2832099"/>
            <a:ext cx="1049564" cy="8920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27C53F7-D925-9A81-CC40-4E9D7FC7F5C6}"/>
              </a:ext>
            </a:extLst>
          </p:cNvPr>
          <p:cNvSpPr txBox="1"/>
          <p:nvPr/>
        </p:nvSpPr>
        <p:spPr>
          <a:xfrm>
            <a:off x="8115620" y="3895725"/>
            <a:ext cx="38422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Cca 182 tis. dětí nemá vykázanou kapitaci u PLDD, dalších cca 90 tis. je vykázáno v péči PL (včetně UA uprchlíků)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18F94AE-2824-6484-4A5E-9E20F82EA075}"/>
              </a:ext>
            </a:extLst>
          </p:cNvPr>
          <p:cNvSpPr txBox="1"/>
          <p:nvPr/>
        </p:nvSpPr>
        <p:spPr>
          <a:xfrm>
            <a:off x="326571" y="5357663"/>
            <a:ext cx="294322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Odchodem je ohroženo </a:t>
            </a:r>
          </a:p>
          <a:p>
            <a:r>
              <a:rPr lang="cs-CZ" b="1" dirty="0">
                <a:solidFill>
                  <a:schemeClr val="bg1"/>
                </a:solidFill>
              </a:rPr>
              <a:t>700 – 900 úvazků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D35C181-A614-2743-7AA6-8E42837FF69B}"/>
              </a:ext>
            </a:extLst>
          </p:cNvPr>
          <p:cNvSpPr txBox="1"/>
          <p:nvPr/>
        </p:nvSpPr>
        <p:spPr>
          <a:xfrm>
            <a:off x="4210182" y="6077919"/>
            <a:ext cx="354675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2018 – 2022: proběhla změna poskytovate u &gt; 330 000 dětí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F982BE3-92B0-6717-4D9E-FB2A64ED77DE}"/>
              </a:ext>
            </a:extLst>
          </p:cNvPr>
          <p:cNvSpPr txBox="1"/>
          <p:nvPr/>
        </p:nvSpPr>
        <p:spPr>
          <a:xfrm>
            <a:off x="8792802" y="5317258"/>
            <a:ext cx="308247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Problém s dostupností péče má cca 18% populace dětí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19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0DAE3-2B75-C32B-6714-254CFCF32B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1666" y="160257"/>
            <a:ext cx="10515600" cy="631595"/>
          </a:xfrm>
        </p:spPr>
        <p:txBody>
          <a:bodyPr/>
          <a:lstStyle/>
          <a:p>
            <a:pPr algn="ctr"/>
            <a:r>
              <a:rPr lang="cs-CZ" dirty="0"/>
              <a:t>Rozložení rizika není mezi regiony rovnoměrné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B7C6B96-E87B-A3CE-2EB9-F074FCAAAD9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2753" y="1554694"/>
            <a:ext cx="8659433" cy="540808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E5792B5-277B-DA88-C516-AEDD4C6F97FF}"/>
              </a:ext>
            </a:extLst>
          </p:cNvPr>
          <p:cNvSpPr txBox="1"/>
          <p:nvPr/>
        </p:nvSpPr>
        <p:spPr>
          <a:xfrm>
            <a:off x="253136" y="1044689"/>
            <a:ext cx="4785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 dětské populace v riziku ztráty péče PLDD (děti bez vykázané kapitace PLDD nebo v péči ordinace s rizikově ohroženou kapacitou)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606454C-4310-F1F4-5378-1F0F4BCCF675}"/>
              </a:ext>
            </a:extLst>
          </p:cNvPr>
          <p:cNvSpPr txBox="1"/>
          <p:nvPr/>
        </p:nvSpPr>
        <p:spPr>
          <a:xfrm>
            <a:off x="8343900" y="1225039"/>
            <a:ext cx="3358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populace dětí 0 – 19 let</a:t>
            </a:r>
          </a:p>
        </p:txBody>
      </p:sp>
    </p:spTree>
    <p:extLst>
      <p:ext uri="{BB962C8B-B14F-4D97-AF65-F5344CB8AC3E}">
        <p14:creationId xmlns:p14="http://schemas.microsoft.com/office/powerpoint/2010/main" val="191635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34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80620"/>
            <a:ext cx="12192000" cy="2010987"/>
          </a:xfrm>
        </p:spPr>
        <p:txBody>
          <a:bodyPr>
            <a:noAutofit/>
          </a:bodyPr>
          <a:lstStyle/>
          <a:p>
            <a:pPr algn="ctr"/>
            <a:r>
              <a:rPr lang="cs-CZ" sz="3600" u="sng" dirty="0">
                <a:solidFill>
                  <a:srgbClr val="C00000"/>
                </a:solidFill>
              </a:rPr>
              <a:t>V následujících 5 – 7 letech hrozí odchod 700 – 900 PLDD do důchodu a již nyní chybí kapitační péče u cca 180 tis. dětí</a:t>
            </a:r>
            <a:br>
              <a:rPr lang="cs-CZ" sz="3600" u="sng" dirty="0">
                <a:solidFill>
                  <a:srgbClr val="C00000"/>
                </a:solidFill>
              </a:rPr>
            </a:br>
            <a:r>
              <a:rPr lang="cs-CZ" sz="3600" u="sng" dirty="0">
                <a:solidFill>
                  <a:srgbClr val="C00000"/>
                </a:solidFill>
              </a:rPr>
              <a:t> </a:t>
            </a:r>
            <a:br>
              <a:rPr lang="cs-CZ" sz="3600" dirty="0">
                <a:solidFill>
                  <a:srgbClr val="C00000"/>
                </a:solidFill>
              </a:rPr>
            </a:br>
            <a:r>
              <a:rPr lang="cs-CZ" sz="3600" dirty="0">
                <a:solidFill>
                  <a:srgbClr val="FF0000"/>
                </a:solidFill>
              </a:rPr>
              <a:t>Řešení pro urychlené získání až 1 000 lékařů PLDD?</a:t>
            </a:r>
            <a:br>
              <a:rPr lang="cs-CZ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4897E99D-294F-4D98-8D15-750A53595A64}"/>
              </a:ext>
            </a:extLst>
          </p:cNvPr>
          <p:cNvSpPr/>
          <p:nvPr/>
        </p:nvSpPr>
        <p:spPr>
          <a:xfrm>
            <a:off x="798286" y="2822575"/>
            <a:ext cx="1049564" cy="8920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7ED7D58-55CB-162C-6606-BABEB17CBB1C}"/>
              </a:ext>
            </a:extLst>
          </p:cNvPr>
          <p:cNvSpPr txBox="1"/>
          <p:nvPr/>
        </p:nvSpPr>
        <p:spPr>
          <a:xfrm>
            <a:off x="200024" y="3886200"/>
            <a:ext cx="2943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PRODUKCE VZDĚLÁVACÍHO SYSTÉMU</a:t>
            </a: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37B15087-CB43-98EF-2A84-2087D50A68BF}"/>
              </a:ext>
            </a:extLst>
          </p:cNvPr>
          <p:cNvSpPr/>
          <p:nvPr/>
        </p:nvSpPr>
        <p:spPr>
          <a:xfrm>
            <a:off x="5212386" y="3886200"/>
            <a:ext cx="1049564" cy="8920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70D3AA5-8B3F-8F03-59CA-B03F223F7682}"/>
              </a:ext>
            </a:extLst>
          </p:cNvPr>
          <p:cNvSpPr txBox="1"/>
          <p:nvPr/>
        </p:nvSpPr>
        <p:spPr>
          <a:xfrm>
            <a:off x="3936943" y="4912250"/>
            <a:ext cx="3600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(RE)DISTRIBUCE PÉČE V STÁVAJÍCÍ SÍTI PLDD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1AFB6B00-3EBB-3280-EEC6-B2BBC97D72FD}"/>
              </a:ext>
            </a:extLst>
          </p:cNvPr>
          <p:cNvSpPr/>
          <p:nvPr/>
        </p:nvSpPr>
        <p:spPr>
          <a:xfrm>
            <a:off x="10131311" y="2822574"/>
            <a:ext cx="1049564" cy="8920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27C53F7-D925-9A81-CC40-4E9D7FC7F5C6}"/>
              </a:ext>
            </a:extLst>
          </p:cNvPr>
          <p:cNvSpPr txBox="1"/>
          <p:nvPr/>
        </p:nvSpPr>
        <p:spPr>
          <a:xfrm>
            <a:off x="8331087" y="3886200"/>
            <a:ext cx="3600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PÉČI SI PŘEVEZMOU JINÉ SEGMENTY ZS: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NEMOCNICE, PL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7E6BE2F-8D29-B5CD-5D3D-39F0A99C698B}"/>
              </a:ext>
            </a:extLst>
          </p:cNvPr>
          <p:cNvSpPr txBox="1"/>
          <p:nvPr/>
        </p:nvSpPr>
        <p:spPr>
          <a:xfrm>
            <a:off x="645886" y="5363528"/>
            <a:ext cx="1201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494A39-B525-42EB-E8EF-368DDDBD710B}"/>
              </a:ext>
            </a:extLst>
          </p:cNvPr>
          <p:cNvSpPr txBox="1"/>
          <p:nvPr/>
        </p:nvSpPr>
        <p:spPr>
          <a:xfrm>
            <a:off x="5216411" y="5725400"/>
            <a:ext cx="1201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76E93BA-8CF4-D604-ACE6-EEF32137B815}"/>
              </a:ext>
            </a:extLst>
          </p:cNvPr>
          <p:cNvSpPr txBox="1"/>
          <p:nvPr/>
        </p:nvSpPr>
        <p:spPr>
          <a:xfrm>
            <a:off x="10055111" y="5228661"/>
            <a:ext cx="1201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2810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7ED7D58-55CB-162C-6606-BABEB17CBB1C}"/>
              </a:ext>
            </a:extLst>
          </p:cNvPr>
          <p:cNvSpPr txBox="1"/>
          <p:nvPr/>
        </p:nvSpPr>
        <p:spPr>
          <a:xfrm>
            <a:off x="433387" y="2788742"/>
            <a:ext cx="2943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PRODUKCE VZDĚLÁVACÍHO SYSTÉMU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4CFEA55-BADD-B818-9FEB-B85A5FF74963}"/>
              </a:ext>
            </a:extLst>
          </p:cNvPr>
          <p:cNvSpPr txBox="1"/>
          <p:nvPr/>
        </p:nvSpPr>
        <p:spPr>
          <a:xfrm>
            <a:off x="5310187" y="191274"/>
            <a:ext cx="62531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Obor PEDIATRIE významně navyšuje počty studujících a při ročním náběru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250 - 300 studentů by mohl mít potenciál do cca 7 – 8 let kapacity doplnit. 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D5E2DB7-96E8-B32A-5F14-7253638DC905}"/>
              </a:ext>
            </a:extLst>
          </p:cNvPr>
          <p:cNvCxnSpPr>
            <a:cxnSpLocks/>
          </p:cNvCxnSpPr>
          <p:nvPr/>
        </p:nvCxnSpPr>
        <p:spPr>
          <a:xfrm flipV="1">
            <a:off x="3171825" y="1266826"/>
            <a:ext cx="1924050" cy="1325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F87C42FC-85D5-92AC-E523-4025F3F415C6}"/>
              </a:ext>
            </a:extLst>
          </p:cNvPr>
          <p:cNvCxnSpPr>
            <a:cxnSpLocks/>
          </p:cNvCxnSpPr>
          <p:nvPr/>
        </p:nvCxnSpPr>
        <p:spPr>
          <a:xfrm>
            <a:off x="3171825" y="4058781"/>
            <a:ext cx="1924050" cy="1532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89B0AF7-C79E-E5F6-CD98-0D44FB14E140}"/>
              </a:ext>
            </a:extLst>
          </p:cNvPr>
          <p:cNvSpPr txBox="1"/>
          <p:nvPr/>
        </p:nvSpPr>
        <p:spPr>
          <a:xfrm>
            <a:off x="5395911" y="4390846"/>
            <a:ext cx="60817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Avšak, více než polovina nových absolventů míří ve zdravotnictví mimo segment PLDD a problematický je i nízký zájem mladých lékařů o okrajové regiony republiky.</a:t>
            </a:r>
          </a:p>
        </p:txBody>
      </p:sp>
    </p:spTree>
    <p:extLst>
      <p:ext uri="{BB962C8B-B14F-4D97-AF65-F5344CB8AC3E}">
        <p14:creationId xmlns:p14="http://schemas.microsoft.com/office/powerpoint/2010/main" val="56921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id="{64CFEA55-BADD-B818-9FEB-B85A5FF74963}"/>
              </a:ext>
            </a:extLst>
          </p:cNvPr>
          <p:cNvSpPr txBox="1"/>
          <p:nvPr/>
        </p:nvSpPr>
        <p:spPr>
          <a:xfrm>
            <a:off x="5310187" y="191274"/>
            <a:ext cx="66213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 stávající síti PLDD existuje částečný potenciál k navýšení kapacit (odhadem počet kapitací + 153 tis. dětí; při zásadním a plošném navýšení až + 450 tis. dětí). Síť PLDD také již převzala péči o téměř 300tis. dětí ze zrušených ordinací v uplynulých 5 letech. 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D5E2DB7-96E8-B32A-5F14-7253638DC905}"/>
              </a:ext>
            </a:extLst>
          </p:cNvPr>
          <p:cNvCxnSpPr>
            <a:cxnSpLocks/>
          </p:cNvCxnSpPr>
          <p:nvPr/>
        </p:nvCxnSpPr>
        <p:spPr>
          <a:xfrm flipV="1">
            <a:off x="3171825" y="1266826"/>
            <a:ext cx="1924050" cy="1325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F87C42FC-85D5-92AC-E523-4025F3F415C6}"/>
              </a:ext>
            </a:extLst>
          </p:cNvPr>
          <p:cNvCxnSpPr>
            <a:cxnSpLocks/>
          </p:cNvCxnSpPr>
          <p:nvPr/>
        </p:nvCxnSpPr>
        <p:spPr>
          <a:xfrm>
            <a:off x="3171825" y="4058781"/>
            <a:ext cx="1924050" cy="1532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89B0AF7-C79E-E5F6-CD98-0D44FB14E140}"/>
              </a:ext>
            </a:extLst>
          </p:cNvPr>
          <p:cNvSpPr txBox="1"/>
          <p:nvPr/>
        </p:nvSpPr>
        <p:spPr>
          <a:xfrm>
            <a:off x="5395911" y="4390846"/>
            <a:ext cx="65356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Toto řešení je pouze dočasné a potenciál k navýšení kapacit je jen odhadem z dat, která nejsou úplná (není znám zdravotní stav lékařů, důvody omezované kapacity, kapacita navýšit počty dětí, ….). 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56D50FC-C8FC-2256-AA29-45A42E298367}"/>
              </a:ext>
            </a:extLst>
          </p:cNvPr>
          <p:cNvSpPr txBox="1"/>
          <p:nvPr/>
        </p:nvSpPr>
        <p:spPr>
          <a:xfrm>
            <a:off x="260465" y="2844968"/>
            <a:ext cx="3600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(RE)DISTRIBUCE PÉČE V STÁVAJÍCÍ SÍTI PLDD</a:t>
            </a:r>
          </a:p>
        </p:txBody>
      </p:sp>
    </p:spTree>
    <p:extLst>
      <p:ext uri="{BB962C8B-B14F-4D97-AF65-F5344CB8AC3E}">
        <p14:creationId xmlns:p14="http://schemas.microsoft.com/office/powerpoint/2010/main" val="4181088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id="{64CFEA55-BADD-B818-9FEB-B85A5FF74963}"/>
              </a:ext>
            </a:extLst>
          </p:cNvPr>
          <p:cNvSpPr txBox="1"/>
          <p:nvPr/>
        </p:nvSpPr>
        <p:spPr>
          <a:xfrm>
            <a:off x="5310186" y="191274"/>
            <a:ext cx="67056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pediatrických oddělení nemocnic existuje volná kapacita a při průměrné obložnosti cca 38% jde o síť velmi hustou a relativně regionálně dostupnou. I při aplikaci současné personální vyhlášky existuje prostor pro uvolnění 90 – 400 úvazků pediatrů pro ambulantní péči. 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D5E2DB7-96E8-B32A-5F14-7253638DC905}"/>
              </a:ext>
            </a:extLst>
          </p:cNvPr>
          <p:cNvCxnSpPr>
            <a:cxnSpLocks/>
          </p:cNvCxnSpPr>
          <p:nvPr/>
        </p:nvCxnSpPr>
        <p:spPr>
          <a:xfrm flipV="1">
            <a:off x="3171825" y="1266826"/>
            <a:ext cx="1924050" cy="1325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F87C42FC-85D5-92AC-E523-4025F3F415C6}"/>
              </a:ext>
            </a:extLst>
          </p:cNvPr>
          <p:cNvCxnSpPr>
            <a:cxnSpLocks/>
          </p:cNvCxnSpPr>
          <p:nvPr/>
        </p:nvCxnSpPr>
        <p:spPr>
          <a:xfrm>
            <a:off x="3171825" y="4058781"/>
            <a:ext cx="1924050" cy="1532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89B0AF7-C79E-E5F6-CD98-0D44FB14E140}"/>
              </a:ext>
            </a:extLst>
          </p:cNvPr>
          <p:cNvSpPr txBox="1"/>
          <p:nvPr/>
        </p:nvSpPr>
        <p:spPr>
          <a:xfrm>
            <a:off x="5395911" y="4390846"/>
            <a:ext cx="67056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Toto řešení vyžaduje zásadní restrukturalizační rozhodnutí a umožnění registrace dětí při pediatrických odděleních nemocnic. Zátěž nemocnic je nadto značně rozdílná.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9BF4F20-AB8D-3731-FD7A-CF6246222EF8}"/>
              </a:ext>
            </a:extLst>
          </p:cNvPr>
          <p:cNvSpPr txBox="1"/>
          <p:nvPr/>
        </p:nvSpPr>
        <p:spPr>
          <a:xfrm>
            <a:off x="176212" y="2690336"/>
            <a:ext cx="3600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PÉČI SI PŘEVEZMOU JINÉ SEGMENTY ZS: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NEMOCNICE, PL </a:t>
            </a:r>
          </a:p>
        </p:txBody>
      </p:sp>
    </p:spTree>
    <p:extLst>
      <p:ext uri="{BB962C8B-B14F-4D97-AF65-F5344CB8AC3E}">
        <p14:creationId xmlns:p14="http://schemas.microsoft.com/office/powerpoint/2010/main" val="194787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AFF5B62-6118-A988-2986-B4C8D2D1DF3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14279"/>
            <a:ext cx="12192000" cy="1477328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FF0000"/>
                </a:solidFill>
              </a:rPr>
              <a:t>Řešení pro urychlené získání až 1 000 lékařů PLDD?</a:t>
            </a:r>
            <a:br>
              <a:rPr lang="cs-CZ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C3D3D388-3809-4EE6-DFCD-C666AC3212E1}"/>
              </a:ext>
            </a:extLst>
          </p:cNvPr>
          <p:cNvSpPr/>
          <p:nvPr/>
        </p:nvSpPr>
        <p:spPr>
          <a:xfrm>
            <a:off x="798286" y="2270125"/>
            <a:ext cx="1049564" cy="8920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3E9C9E8-F52A-CA04-72CA-5C8995B681A8}"/>
              </a:ext>
            </a:extLst>
          </p:cNvPr>
          <p:cNvSpPr txBox="1"/>
          <p:nvPr/>
        </p:nvSpPr>
        <p:spPr>
          <a:xfrm>
            <a:off x="200024" y="3333750"/>
            <a:ext cx="2943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PRODUKCE VZDĚLÁVACÍHO SYSTÉMU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35419099-6270-9714-11BD-05DCB7B13EC0}"/>
              </a:ext>
            </a:extLst>
          </p:cNvPr>
          <p:cNvSpPr/>
          <p:nvPr/>
        </p:nvSpPr>
        <p:spPr>
          <a:xfrm>
            <a:off x="5212386" y="3333750"/>
            <a:ext cx="1049564" cy="8920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352F35F-838D-5D6A-1344-5E70066E5996}"/>
              </a:ext>
            </a:extLst>
          </p:cNvPr>
          <p:cNvSpPr txBox="1"/>
          <p:nvPr/>
        </p:nvSpPr>
        <p:spPr>
          <a:xfrm>
            <a:off x="3936943" y="4359800"/>
            <a:ext cx="3600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(RE)DISTRIBUCE PÉČE V STÁVAJÍCÍ SÍTI PLDD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CAD03B02-00FB-BC49-D352-F79312CD9418}"/>
              </a:ext>
            </a:extLst>
          </p:cNvPr>
          <p:cNvSpPr/>
          <p:nvPr/>
        </p:nvSpPr>
        <p:spPr>
          <a:xfrm>
            <a:off x="10131311" y="2270125"/>
            <a:ext cx="1049564" cy="8920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D878265-DBF0-C106-C80A-2D03CE841B7A}"/>
              </a:ext>
            </a:extLst>
          </p:cNvPr>
          <p:cNvSpPr txBox="1"/>
          <p:nvPr/>
        </p:nvSpPr>
        <p:spPr>
          <a:xfrm>
            <a:off x="8332903" y="3333750"/>
            <a:ext cx="3600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PÉČI SI PŘEVEZMOU JINÉ SEGMENTY ZS: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NEMOCNICE, PL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95058F0-0A6C-E6BC-9505-48444071242E}"/>
              </a:ext>
            </a:extLst>
          </p:cNvPr>
          <p:cNvSpPr txBox="1"/>
          <p:nvPr/>
        </p:nvSpPr>
        <p:spPr>
          <a:xfrm>
            <a:off x="645886" y="4811078"/>
            <a:ext cx="1201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0A1579C-479D-57C3-C074-E6D4A68E79EB}"/>
              </a:ext>
            </a:extLst>
          </p:cNvPr>
          <p:cNvSpPr txBox="1"/>
          <p:nvPr/>
        </p:nvSpPr>
        <p:spPr>
          <a:xfrm>
            <a:off x="10055111" y="4811077"/>
            <a:ext cx="1201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4FAB65E-0391-6830-9D25-F4695AB7A6E0}"/>
              </a:ext>
            </a:extLst>
          </p:cNvPr>
          <p:cNvSpPr txBox="1"/>
          <p:nvPr/>
        </p:nvSpPr>
        <p:spPr>
          <a:xfrm>
            <a:off x="5136185" y="5472796"/>
            <a:ext cx="1201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4667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AFF5B62-6118-A988-2986-B4C8D2D1DF3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14279"/>
            <a:ext cx="12192000" cy="1477328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FF0000"/>
                </a:solidFill>
              </a:rPr>
              <a:t>Řešení pro urychlené získání až 1 000 lékařů PLDD?</a:t>
            </a:r>
            <a:br>
              <a:rPr lang="cs-CZ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C3D3D388-3809-4EE6-DFCD-C666AC3212E1}"/>
              </a:ext>
            </a:extLst>
          </p:cNvPr>
          <p:cNvSpPr/>
          <p:nvPr/>
        </p:nvSpPr>
        <p:spPr>
          <a:xfrm>
            <a:off x="798286" y="2270125"/>
            <a:ext cx="1049564" cy="8920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3E9C9E8-F52A-CA04-72CA-5C8995B681A8}"/>
              </a:ext>
            </a:extLst>
          </p:cNvPr>
          <p:cNvSpPr txBox="1"/>
          <p:nvPr/>
        </p:nvSpPr>
        <p:spPr>
          <a:xfrm>
            <a:off x="200024" y="3333750"/>
            <a:ext cx="2943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PRODUKCE VZDĚLÁVACÍHO SYSTÉMU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35419099-6270-9714-11BD-05DCB7B13EC0}"/>
              </a:ext>
            </a:extLst>
          </p:cNvPr>
          <p:cNvSpPr/>
          <p:nvPr/>
        </p:nvSpPr>
        <p:spPr>
          <a:xfrm>
            <a:off x="5212386" y="3333750"/>
            <a:ext cx="1049564" cy="8920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352F35F-838D-5D6A-1344-5E70066E5996}"/>
              </a:ext>
            </a:extLst>
          </p:cNvPr>
          <p:cNvSpPr txBox="1"/>
          <p:nvPr/>
        </p:nvSpPr>
        <p:spPr>
          <a:xfrm>
            <a:off x="3936943" y="4359800"/>
            <a:ext cx="3600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(RE)DISTRIBUCE PÉČE V STÁVAJÍCÍ SÍTI PLDD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CAD03B02-00FB-BC49-D352-F79312CD9418}"/>
              </a:ext>
            </a:extLst>
          </p:cNvPr>
          <p:cNvSpPr/>
          <p:nvPr/>
        </p:nvSpPr>
        <p:spPr>
          <a:xfrm>
            <a:off x="10131311" y="2270125"/>
            <a:ext cx="1049564" cy="8920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D878265-DBF0-C106-C80A-2D03CE841B7A}"/>
              </a:ext>
            </a:extLst>
          </p:cNvPr>
          <p:cNvSpPr txBox="1"/>
          <p:nvPr/>
        </p:nvSpPr>
        <p:spPr>
          <a:xfrm>
            <a:off x="8332903" y="3333750"/>
            <a:ext cx="3600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PÉČI SI PŘEVEZMOU JINÉ SEGMENTY ZS: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NEMOCNICE, PL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95058F0-0A6C-E6BC-9505-48444071242E}"/>
              </a:ext>
            </a:extLst>
          </p:cNvPr>
          <p:cNvSpPr txBox="1"/>
          <p:nvPr/>
        </p:nvSpPr>
        <p:spPr>
          <a:xfrm>
            <a:off x="645886" y="4811078"/>
            <a:ext cx="1201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0A1579C-479D-57C3-C074-E6D4A68E79EB}"/>
              </a:ext>
            </a:extLst>
          </p:cNvPr>
          <p:cNvSpPr txBox="1"/>
          <p:nvPr/>
        </p:nvSpPr>
        <p:spPr>
          <a:xfrm>
            <a:off x="10055111" y="4811077"/>
            <a:ext cx="1201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4FAB65E-0391-6830-9D25-F4695AB7A6E0}"/>
              </a:ext>
            </a:extLst>
          </p:cNvPr>
          <p:cNvSpPr txBox="1"/>
          <p:nvPr/>
        </p:nvSpPr>
        <p:spPr>
          <a:xfrm>
            <a:off x="5136185" y="5472796"/>
            <a:ext cx="1201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D2C6592-8FDB-FF3C-5CEB-36B53003B5E7}"/>
              </a:ext>
            </a:extLst>
          </p:cNvPr>
          <p:cNvSpPr txBox="1"/>
          <p:nvPr/>
        </p:nvSpPr>
        <p:spPr>
          <a:xfrm rot="20730639">
            <a:off x="501167" y="2453351"/>
            <a:ext cx="10506075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Nejpravděpodobnější je a bude zapojení všech tří cest, vždy s respektem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regionálně specifické situaci </a:t>
            </a:r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BFBD4390-3085-6489-294B-CFEC4DDE36A1}"/>
              </a:ext>
            </a:extLst>
          </p:cNvPr>
          <p:cNvSpPr/>
          <p:nvPr/>
        </p:nvSpPr>
        <p:spPr>
          <a:xfrm>
            <a:off x="5228487" y="5103309"/>
            <a:ext cx="1447800" cy="15049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997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4">
            <a:extLst>
              <a:ext uri="{FF2B5EF4-FFF2-40B4-BE49-F238E27FC236}">
                <a16:creationId xmlns:a16="http://schemas.microsoft.com/office/drawing/2014/main" id="{85DF8549-49A9-4045-9440-3C137B807487}"/>
              </a:ext>
            </a:extLst>
          </p:cNvPr>
          <p:cNvSpPr txBox="1">
            <a:spLocks/>
          </p:cNvSpPr>
          <p:nvPr/>
        </p:nvSpPr>
        <p:spPr>
          <a:xfrm>
            <a:off x="281651" y="4590003"/>
            <a:ext cx="10002103" cy="14234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5000" b="1" dirty="0">
                <a:solidFill>
                  <a:srgbClr val="C00000"/>
                </a:solidFill>
              </a:rPr>
              <a:t>Aktuální data o kapacitě</a:t>
            </a:r>
          </a:p>
          <a:p>
            <a:pPr marL="0" indent="0">
              <a:buNone/>
            </a:pPr>
            <a:r>
              <a:rPr lang="cs-CZ" sz="5000" b="1" dirty="0">
                <a:solidFill>
                  <a:srgbClr val="C00000"/>
                </a:solidFill>
              </a:rPr>
              <a:t>PL pro dospělé</a:t>
            </a:r>
          </a:p>
        </p:txBody>
      </p:sp>
    </p:spTree>
    <p:extLst>
      <p:ext uri="{BB962C8B-B14F-4D97-AF65-F5344CB8AC3E}">
        <p14:creationId xmlns:p14="http://schemas.microsoft.com/office/powerpoint/2010/main" val="1235655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6FB153-99F9-4A25-A906-FF8C5818F7A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77654" y="511875"/>
            <a:ext cx="11724892" cy="59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Praktick</a:t>
            </a:r>
            <a:r>
              <a:rPr lang="cs-CZ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ý lékař pro dospělé</a:t>
            </a:r>
            <a:endParaRPr lang="cs-CZ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3EDE7CEE-3E09-4E0B-8BDA-6248039D37F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3778029"/>
              </p:ext>
            </p:extLst>
          </p:nvPr>
        </p:nvGraphicFramePr>
        <p:xfrm>
          <a:off x="371859" y="1106394"/>
          <a:ext cx="10963482" cy="3173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494">
                  <a:extLst>
                    <a:ext uri="{9D8B030D-6E8A-4147-A177-3AD203B41FA5}">
                      <a16:colId xmlns:a16="http://schemas.microsoft.com/office/drawing/2014/main" val="1346161286"/>
                    </a:ext>
                  </a:extLst>
                </a:gridCol>
                <a:gridCol w="1602494">
                  <a:extLst>
                    <a:ext uri="{9D8B030D-6E8A-4147-A177-3AD203B41FA5}">
                      <a16:colId xmlns:a16="http://schemas.microsoft.com/office/drawing/2014/main" val="1846478696"/>
                    </a:ext>
                  </a:extLst>
                </a:gridCol>
              </a:tblGrid>
              <a:tr h="415241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N</a:t>
                      </a:r>
                      <a:endParaRPr lang="cs-CZ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Úvazky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i="1" u="none" strike="noStrike" dirty="0">
                          <a:effectLst/>
                        </a:rPr>
                        <a:t>*Celkový počet žijících lékařů se specializací PL </a:t>
                      </a:r>
                    </a:p>
                    <a:p>
                      <a:pPr algn="l" fontAlgn="ctr"/>
                      <a:r>
                        <a:rPr lang="cs-CZ" sz="1800" i="1" u="none" strike="noStrike" dirty="0">
                          <a:effectLst/>
                        </a:rPr>
                        <a:t>  (aktivní i neaktivní)</a:t>
                      </a:r>
                      <a:endParaRPr lang="cs-CZ" sz="1800" b="1" i="1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*</a:t>
                      </a:r>
                      <a:r>
                        <a:rPr lang="cs-CZ" sz="1800" u="none" strike="noStrike" dirty="0">
                          <a:effectLst/>
                        </a:rPr>
                        <a:t>*Počet aktivních PL ve zdravotnictví (dle NRHZS) na        pracovištích s odborností 001</a:t>
                      </a:r>
                      <a:endParaRPr lang="cs-CZ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6 905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77,5 %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6 375,7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2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 - z toho u lůžkových PZS</a:t>
                      </a:r>
                      <a:endParaRPr lang="cs-CZ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4,7 %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2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 - z toho ve sdružených ambulancích</a:t>
                      </a:r>
                      <a:endParaRPr lang="cs-CZ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10,5 %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598,6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2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 - z toho v samostatných ambulancích</a:t>
                      </a:r>
                      <a:endParaRPr lang="cs-CZ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6 058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84,6 %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5 549,2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9840524"/>
                  </a:ext>
                </a:extLst>
              </a:tr>
              <a:tr h="4152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 - z toho jinde či neznámo</a:t>
                      </a:r>
                      <a:endParaRPr lang="cs-CZ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0,2 %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63976439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250835E9-41F9-A868-98F6-7B02713AC51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71859" y="4347457"/>
            <a:ext cx="10963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*celkový počet je unikátní počet za ČR; v souhrnu aktivní lékaři se specializací PL, za všechna pracoviště bez ohledu na jejich odbornost a neaktivní lékaři se specializací PL</a:t>
            </a:r>
          </a:p>
          <a:p>
            <a:r>
              <a:rPr lang="cs-CZ" dirty="0"/>
              <a:t>** celkový počet je unikátní počet za ČR; u jednotlivých typů pracovišť v poznámce „z toho“ jeden lékař může pracovat ve více typech ZZ</a:t>
            </a:r>
          </a:p>
        </p:txBody>
      </p:sp>
    </p:spTree>
    <p:extLst>
      <p:ext uri="{BB962C8B-B14F-4D97-AF65-F5344CB8AC3E}">
        <p14:creationId xmlns:p14="http://schemas.microsoft.com/office/powerpoint/2010/main" val="1183571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772E558-22EC-4397-90AE-F021CDA0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22" y="1190625"/>
            <a:ext cx="11885756" cy="2462213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</a:rPr>
              <a:t>V dostupných kapacitách PL jsou velké rozdíly mezi regiony, dle přepočtených úvazků na 100 tis. osob kraje je nejhorší situace v Středočeském kraji.</a:t>
            </a:r>
            <a:endParaRPr lang="cs-CZ" sz="3400" dirty="0">
              <a:solidFill>
                <a:schemeClr val="tx1"/>
              </a:solidFill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F69E5EEB-6549-423E-8775-C0C74F4C739B}"/>
              </a:ext>
            </a:extLst>
          </p:cNvPr>
          <p:cNvSpPr/>
          <p:nvPr/>
        </p:nvSpPr>
        <p:spPr>
          <a:xfrm>
            <a:off x="5276850" y="3790950"/>
            <a:ext cx="1638300" cy="962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935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>
            <p:custDataLst>
              <p:tags r:id="rId1"/>
            </p:custDataLst>
          </p:nvPr>
        </p:nvSpPr>
        <p:spPr>
          <a:xfrm>
            <a:off x="-819382" y="6287557"/>
            <a:ext cx="109954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l-PL" alt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Analýza je provedena na úrovni jednotlivých adres zdravotnických zařízení (IČO+Ruian+Odb). Praktičtí lékaři jsou v souhrnu (PLD+PLDD)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0179" y="97710"/>
            <a:ext cx="10515600" cy="63159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Samostatné ordinace (ambulance) v ČR: </a:t>
            </a:r>
            <a:r>
              <a:rPr lang="en-US" sz="1600" dirty="0" err="1">
                <a:solidFill>
                  <a:schemeClr val="tx1"/>
                </a:solidFill>
              </a:rPr>
              <a:t>počet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obyvatel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1 úvazek lékaře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0BAC4F8-761F-49D1-815E-B334777C6EB0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828547" y="1526928"/>
          <a:ext cx="4678347" cy="454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TextBox 13">
            <a:extLst>
              <a:ext uri="{FF2B5EF4-FFF2-40B4-BE49-F238E27FC236}">
                <a16:creationId xmlns:a16="http://schemas.microsoft.com/office/drawing/2014/main" id="{07D34D5C-C559-4BA3-8EB1-2F75290863C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54906" y="1312955"/>
            <a:ext cx="1917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200" b="1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cs-CZ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očet</a:t>
            </a: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obyvatel na 1 úvazek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2DFB89F2-832F-4B24-A8DF-54EBA914D41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99015" y="912111"/>
            <a:ext cx="4821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Samostatná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ordinace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praktického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lékaře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 31. 03. 2023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7BF16F45-CCE2-448D-B2A8-A7A117FAD4F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57374" y="392794"/>
            <a:ext cx="11534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 dat: NRHZS, NRZP</a:t>
            </a:r>
          </a:p>
        </p:txBody>
      </p:sp>
      <p:graphicFrame>
        <p:nvGraphicFramePr>
          <p:cNvPr id="5" name="Chart 15">
            <a:extLst>
              <a:ext uri="{FF2B5EF4-FFF2-40B4-BE49-F238E27FC236}">
                <a16:creationId xmlns:a16="http://schemas.microsoft.com/office/drawing/2014/main" id="{60BAC4F8-761F-49D1-815E-B334777C6E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725086"/>
              </p:ext>
            </p:extLst>
          </p:nvPr>
        </p:nvGraphicFramePr>
        <p:xfrm>
          <a:off x="6671472" y="1526928"/>
          <a:ext cx="4678347" cy="454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" name="TextBox 13">
            <a:extLst>
              <a:ext uri="{FF2B5EF4-FFF2-40B4-BE49-F238E27FC236}">
                <a16:creationId xmlns:a16="http://schemas.microsoft.com/office/drawing/2014/main" id="{07D34D5C-C559-4BA3-8EB1-2F75290863CE}"/>
              </a:ext>
            </a:extLst>
          </p:cNvPr>
          <p:cNvSpPr txBox="1"/>
          <p:nvPr/>
        </p:nvSpPr>
        <p:spPr>
          <a:xfrm>
            <a:off x="8197831" y="1312955"/>
            <a:ext cx="2640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cs-CZ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očet</a:t>
            </a: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obyvatel na 1 místo poskytování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DFB89F2-832F-4B24-A8DF-54EBA914D415}"/>
              </a:ext>
            </a:extLst>
          </p:cNvPr>
          <p:cNvSpPr/>
          <p:nvPr/>
        </p:nvSpPr>
        <p:spPr>
          <a:xfrm>
            <a:off x="6541940" y="912111"/>
            <a:ext cx="482151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Samostatná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ordinace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praktického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lékaře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 31. </a:t>
            </a:r>
            <a:r>
              <a:rPr lang="cs-CZ" sz="1600" b="1" dirty="0">
                <a:solidFill>
                  <a:prstClr val="black"/>
                </a:solidFill>
                <a:latin typeface="Calibri" panose="020F0502020204030204"/>
              </a:rPr>
              <a:t>03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2023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6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4">
            <a:extLst>
              <a:ext uri="{FF2B5EF4-FFF2-40B4-BE49-F238E27FC236}">
                <a16:creationId xmlns:a16="http://schemas.microsoft.com/office/drawing/2014/main" id="{85DF8549-49A9-4045-9440-3C137B807487}"/>
              </a:ext>
            </a:extLst>
          </p:cNvPr>
          <p:cNvSpPr txBox="1">
            <a:spLocks/>
          </p:cNvSpPr>
          <p:nvPr/>
        </p:nvSpPr>
        <p:spPr>
          <a:xfrm>
            <a:off x="0" y="5051913"/>
            <a:ext cx="10002103" cy="14234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Stávající kapacita ambulantní péče PLDD v ČR: současný stav a mezinárodním srovnání </a:t>
            </a:r>
          </a:p>
        </p:txBody>
      </p:sp>
    </p:spTree>
    <p:extLst>
      <p:ext uri="{BB962C8B-B14F-4D97-AF65-F5344CB8AC3E}">
        <p14:creationId xmlns:p14="http://schemas.microsoft.com/office/powerpoint/2010/main" val="3316020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BACD57D-E4C8-B7A5-97CA-190EC8CA7E67}"/>
              </a:ext>
            </a:extLst>
          </p:cNvPr>
          <p:cNvGraphicFramePr/>
          <p:nvPr/>
        </p:nvGraphicFramePr>
        <p:xfrm>
          <a:off x="259882" y="1357159"/>
          <a:ext cx="11434813" cy="458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4">
            <a:extLst>
              <a:ext uri="{FF2B5EF4-FFF2-40B4-BE49-F238E27FC236}">
                <a16:creationId xmlns:a16="http://schemas.microsoft.com/office/drawing/2014/main" id="{06040307-9229-2B06-A5C1-41F414AF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Mezinárodní srovnání počtu praktických lékařů 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na 100 000 obyvatel v roce 2020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8F22BCF-7F3A-9627-F67D-AD76E740802A}"/>
              </a:ext>
            </a:extLst>
          </p:cNvPr>
          <p:cNvSpPr txBox="1"/>
          <p:nvPr/>
        </p:nvSpPr>
        <p:spPr>
          <a:xfrm>
            <a:off x="163629" y="6003843"/>
            <a:ext cx="6381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Z důvodu nedostupnosti dat byl použit údaj za rok 2019.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0FCE3DE-ACCA-7BCB-1FC4-5FA4D45D9196}"/>
              </a:ext>
            </a:extLst>
          </p:cNvPr>
          <p:cNvSpPr txBox="1"/>
          <p:nvPr/>
        </p:nvSpPr>
        <p:spPr>
          <a:xfrm>
            <a:off x="10594731" y="1218659"/>
            <a:ext cx="1597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Eurostat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DFDD493-B74E-3F51-D270-00DDA4D4BF7F}"/>
              </a:ext>
            </a:extLst>
          </p:cNvPr>
          <p:cNvSpPr txBox="1"/>
          <p:nvPr/>
        </p:nvSpPr>
        <p:spPr>
          <a:xfrm>
            <a:off x="4528038" y="6539717"/>
            <a:ext cx="7500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https://ec.europa.eu/eurostat/databrowser/view/HLTH_RS_SPEC__custom_6422816/default/table?lang=en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D1E6D61-E1B0-B2A9-A05D-D54AE0DAD317}"/>
              </a:ext>
            </a:extLst>
          </p:cNvPr>
          <p:cNvSpPr/>
          <p:nvPr/>
        </p:nvSpPr>
        <p:spPr>
          <a:xfrm>
            <a:off x="9235440" y="3637280"/>
            <a:ext cx="294640" cy="12903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206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772E558-22EC-4397-90AE-F021CDA0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22" y="1190625"/>
            <a:ext cx="11885756" cy="2933700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</a:rPr>
              <a:t>Největším problémem je ale věk PL, téměř třetina kapacit je již nyní v důchodovém věku, 40% kapacit je kryto lékaři nad 60 let věku. V tomto ohledu je nejhorší situace v krajích: Jihočeský, Plzeňský, Jihomoravský, Karlovarský. </a:t>
            </a:r>
            <a:endParaRPr lang="cs-CZ" sz="3400" dirty="0">
              <a:solidFill>
                <a:schemeClr val="tx1"/>
              </a:solidFill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F69E5EEB-6549-423E-8775-C0C74F4C739B}"/>
              </a:ext>
            </a:extLst>
          </p:cNvPr>
          <p:cNvSpPr/>
          <p:nvPr/>
        </p:nvSpPr>
        <p:spPr>
          <a:xfrm>
            <a:off x="5276850" y="4495800"/>
            <a:ext cx="1638300" cy="962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30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D73B61D-6C1A-4B79-B4F6-84C30FCA90C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72591" y="160258"/>
            <a:ext cx="10515600" cy="53836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Praktičtí lékaři pro dospělé aktivní v roce 2022 podle věku a pohlaví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43DC70F3-3784-4DC1-92D6-E57D8B1BE987}"/>
              </a:ext>
            </a:extLst>
          </p:cNvPr>
          <p:cNvSpPr txBox="1"/>
          <p:nvPr/>
        </p:nvSpPr>
        <p:spPr>
          <a:xfrm>
            <a:off x="292951" y="532121"/>
            <a:ext cx="1153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Definice: všichni aktivní lékaři se specializací „praktický lékař pro dospělé“ a/nebo lékaři pracující v samostatné ordinaci PLD, stav k 31. 12. 2022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C394653-2CD1-41B0-B752-DF7D520DF888}"/>
              </a:ext>
            </a:extLst>
          </p:cNvPr>
          <p:cNvGraphicFramePr/>
          <p:nvPr/>
        </p:nvGraphicFramePr>
        <p:xfrm>
          <a:off x="434687" y="2938187"/>
          <a:ext cx="4941985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A404C8F6-B255-462F-BD13-9127EB780928}"/>
              </a:ext>
            </a:extLst>
          </p:cNvPr>
          <p:cNvSpPr/>
          <p:nvPr/>
        </p:nvSpPr>
        <p:spPr>
          <a:xfrm rot="16200000">
            <a:off x="-256940" y="4466966"/>
            <a:ext cx="1195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Absolutní počet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3E5D4113-4EA3-4D80-B696-3D808688D6FA}"/>
              </a:ext>
            </a:extLst>
          </p:cNvPr>
          <p:cNvGraphicFramePr/>
          <p:nvPr/>
        </p:nvGraphicFramePr>
        <p:xfrm>
          <a:off x="6620033" y="2918751"/>
          <a:ext cx="5137280" cy="372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046C3FE0-D10A-4963-B8AF-F6516D8F6032}"/>
              </a:ext>
            </a:extLst>
          </p:cNvPr>
          <p:cNvSpPr/>
          <p:nvPr/>
        </p:nvSpPr>
        <p:spPr>
          <a:xfrm rot="16200000">
            <a:off x="5928407" y="4604462"/>
            <a:ext cx="1195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Absolutní počet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132E533-4508-423C-B028-F1592B75EC94}"/>
              </a:ext>
            </a:extLst>
          </p:cNvPr>
          <p:cNvSpPr/>
          <p:nvPr/>
        </p:nvSpPr>
        <p:spPr>
          <a:xfrm>
            <a:off x="3890459" y="969818"/>
            <a:ext cx="161723" cy="1582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3225C2D-8D63-4577-A47F-D5A3B59AD0D1}"/>
              </a:ext>
            </a:extLst>
          </p:cNvPr>
          <p:cNvSpPr/>
          <p:nvPr/>
        </p:nvSpPr>
        <p:spPr>
          <a:xfrm>
            <a:off x="5826169" y="969818"/>
            <a:ext cx="161723" cy="158261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AB86CAD-1A84-496E-9623-A807BB5E6912}"/>
              </a:ext>
            </a:extLst>
          </p:cNvPr>
          <p:cNvSpPr/>
          <p:nvPr/>
        </p:nvSpPr>
        <p:spPr>
          <a:xfrm>
            <a:off x="1486543" y="2749449"/>
            <a:ext cx="37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lékařů celkem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38AC1C2-E218-4140-8EC0-FB5E8564FA0D}"/>
              </a:ext>
            </a:extLst>
          </p:cNvPr>
          <p:cNvSpPr/>
          <p:nvPr/>
        </p:nvSpPr>
        <p:spPr>
          <a:xfrm>
            <a:off x="7451795" y="2758593"/>
            <a:ext cx="37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lékařů podle pohlaví</a:t>
            </a:r>
          </a:p>
        </p:txBody>
      </p:sp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8C81BEA4-0357-40A8-A6D3-F68739F2C727}"/>
              </a:ext>
            </a:extLst>
          </p:cNvPr>
          <p:cNvGraphicFramePr>
            <a:graphicFrameLocks noGrp="1"/>
          </p:cNvGraphicFramePr>
          <p:nvPr/>
        </p:nvGraphicFramePr>
        <p:xfrm>
          <a:off x="2066979" y="895227"/>
          <a:ext cx="7172271" cy="1848330"/>
        </p:xfrm>
        <a:graphic>
          <a:graphicData uri="http://schemas.openxmlformats.org/drawingml/2006/table">
            <a:tbl>
              <a:tblPr/>
              <a:tblGrid>
                <a:gridCol w="1327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922683316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423885553"/>
                    </a:ext>
                  </a:extLst>
                </a:gridCol>
              </a:tblGrid>
              <a:tr h="30805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Muži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Ženy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60643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2 482 (35,9 %)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4 423 (64,1 %)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6 905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věk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Medián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53138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60 a více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1 272 (51,2 %)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1 777 (40,2 %)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3 049 (44,2 %)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65 a více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960 (38,7 %)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1 306 (29,5 %)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2 266 (32,8 %)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6941B15D-E99E-6555-AAD2-5F67D2196845}"/>
              </a:ext>
            </a:extLst>
          </p:cNvPr>
          <p:cNvSpPr txBox="1"/>
          <p:nvPr/>
        </p:nvSpPr>
        <p:spPr>
          <a:xfrm>
            <a:off x="2905679" y="6461355"/>
            <a:ext cx="6097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zdravotnických pracovníků (NRZP), NRHZS</a:t>
            </a:r>
          </a:p>
        </p:txBody>
      </p:sp>
    </p:spTree>
    <p:extLst>
      <p:ext uri="{BB962C8B-B14F-4D97-AF65-F5344CB8AC3E}">
        <p14:creationId xmlns:p14="http://schemas.microsoft.com/office/powerpoint/2010/main" val="3104218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784" y="574491"/>
            <a:ext cx="661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poskytovatelů zdravotních služeb (NRPZS)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17" y="81023"/>
            <a:ext cx="10515600" cy="6315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Dynamika počtu ordinací praktických lékařů pro </a:t>
            </a:r>
            <a:r>
              <a:rPr lang="en-US" dirty="0" err="1">
                <a:solidFill>
                  <a:schemeClr val="tx1"/>
                </a:solidFill>
              </a:rPr>
              <a:t>dospělé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93923" y="1437133"/>
            <a:ext cx="2924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bilance počtu míst PZS v roce 2020</a:t>
            </a:r>
          </a:p>
        </p:txBody>
      </p:sp>
      <p:graphicFrame>
        <p:nvGraphicFramePr>
          <p:cNvPr id="76" name="Tabulka 24"/>
          <p:cNvGraphicFramePr>
            <a:graphicFrameLocks noGrp="1"/>
          </p:cNvGraphicFramePr>
          <p:nvPr/>
        </p:nvGraphicFramePr>
        <p:xfrm>
          <a:off x="10291050" y="288284"/>
          <a:ext cx="1280400" cy="1123950"/>
        </p:xfrm>
        <a:graphic>
          <a:graphicData uri="http://schemas.openxmlformats.org/drawingml/2006/table">
            <a:tbl>
              <a:tblPr/>
              <a:tblGrid>
                <a:gridCol w="640200">
                  <a:extLst>
                    <a:ext uri="{9D8B030D-6E8A-4147-A177-3AD203B41FA5}">
                      <a16:colId xmlns:a16="http://schemas.microsoft.com/office/drawing/2014/main" val="4173653498"/>
                    </a:ext>
                  </a:extLst>
                </a:gridCol>
                <a:gridCol w="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390">
                <a:tc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Roční balance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-70 (-1,2%)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-55 (-0,9%)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-38 (-0,6%)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-26 (-0,4%)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-71 (-1,2%)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363215"/>
                  </a:ext>
                </a:extLst>
              </a:tr>
            </a:tbl>
          </a:graphicData>
        </a:graphic>
      </p:graphicFrame>
      <p:sp>
        <p:nvSpPr>
          <p:cNvPr id="36" name="TextBox 66">
            <a:extLst>
              <a:ext uri="{FF2B5EF4-FFF2-40B4-BE49-F238E27FC236}">
                <a16:creationId xmlns:a16="http://schemas.microsoft.com/office/drawing/2014/main" id="{F939217E-8538-44CC-85A9-B1C937360563}"/>
              </a:ext>
            </a:extLst>
          </p:cNvPr>
          <p:cNvSpPr txBox="1"/>
          <p:nvPr/>
        </p:nvSpPr>
        <p:spPr>
          <a:xfrm>
            <a:off x="8769902" y="1462388"/>
            <a:ext cx="2924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bilance počtu míst PZS v roce 2022</a:t>
            </a:r>
          </a:p>
        </p:txBody>
      </p:sp>
      <p:sp>
        <p:nvSpPr>
          <p:cNvPr id="38" name="TextBox 66">
            <a:extLst>
              <a:ext uri="{FF2B5EF4-FFF2-40B4-BE49-F238E27FC236}">
                <a16:creationId xmlns:a16="http://schemas.microsoft.com/office/drawing/2014/main" id="{45BA50DE-4F19-4121-BDFB-CABA86A4F7A4}"/>
              </a:ext>
            </a:extLst>
          </p:cNvPr>
          <p:cNvSpPr txBox="1"/>
          <p:nvPr/>
        </p:nvSpPr>
        <p:spPr>
          <a:xfrm>
            <a:off x="5117282" y="1449393"/>
            <a:ext cx="2924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bilance počtu míst PZS v roce 2021</a:t>
            </a:r>
          </a:p>
        </p:txBody>
      </p:sp>
      <p:graphicFrame>
        <p:nvGraphicFramePr>
          <p:cNvPr id="10" name="Table 65">
            <a:extLst>
              <a:ext uri="{FF2B5EF4-FFF2-40B4-BE49-F238E27FC236}">
                <a16:creationId xmlns:a16="http://schemas.microsoft.com/office/drawing/2014/main" id="{1C29EBB2-0BB0-AC93-0947-32CA18B34597}"/>
              </a:ext>
            </a:extLst>
          </p:cNvPr>
          <p:cNvGraphicFramePr>
            <a:graphicFrameLocks noGrp="1"/>
          </p:cNvGraphicFramePr>
          <p:nvPr/>
        </p:nvGraphicFramePr>
        <p:xfrm>
          <a:off x="197864" y="1881673"/>
          <a:ext cx="3859964" cy="3851559"/>
        </p:xfrm>
        <a:graphic>
          <a:graphicData uri="http://schemas.openxmlformats.org/drawingml/2006/table">
            <a:tbl>
              <a:tblPr/>
              <a:tblGrid>
                <a:gridCol w="3297142">
                  <a:extLst>
                    <a:ext uri="{9D8B030D-6E8A-4147-A177-3AD203B41FA5}">
                      <a16:colId xmlns:a16="http://schemas.microsoft.com/office/drawing/2014/main" val="406821776"/>
                    </a:ext>
                  </a:extLst>
                </a:gridCol>
                <a:gridCol w="334090">
                  <a:extLst>
                    <a:ext uri="{9D8B030D-6E8A-4147-A177-3AD203B41FA5}">
                      <a16:colId xmlns:a16="http://schemas.microsoft.com/office/drawing/2014/main" val="1683923342"/>
                    </a:ext>
                  </a:extLst>
                </a:gridCol>
                <a:gridCol w="228732">
                  <a:extLst>
                    <a:ext uri="{9D8B030D-6E8A-4147-A177-3AD203B41FA5}">
                      <a16:colId xmlns:a16="http://schemas.microsoft.com/office/drawing/2014/main" val="1539128207"/>
                    </a:ext>
                  </a:extLst>
                </a:gridCol>
              </a:tblGrid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+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7677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09513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671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70582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1717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91307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381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13560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3905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063919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55381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42789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0100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98580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386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cs-CZ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75863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30793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638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6944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47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7993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267646"/>
                  </a:ext>
                </a:extLst>
              </a:tr>
            </a:tbl>
          </a:graphicData>
        </a:graphic>
      </p:graphicFrame>
      <p:graphicFrame>
        <p:nvGraphicFramePr>
          <p:cNvPr id="11" name="Chart 6">
            <a:extLst>
              <a:ext uri="{FF2B5EF4-FFF2-40B4-BE49-F238E27FC236}">
                <a16:creationId xmlns:a16="http://schemas.microsoft.com/office/drawing/2014/main" id="{700FE98C-2374-A160-769B-9572D6B23BD1}"/>
              </a:ext>
            </a:extLst>
          </p:cNvPr>
          <p:cNvGraphicFramePr/>
          <p:nvPr/>
        </p:nvGraphicFramePr>
        <p:xfrm>
          <a:off x="125413" y="1781491"/>
          <a:ext cx="3527682" cy="408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8">
            <a:extLst>
              <a:ext uri="{FF2B5EF4-FFF2-40B4-BE49-F238E27FC236}">
                <a16:creationId xmlns:a16="http://schemas.microsoft.com/office/drawing/2014/main" id="{C09A3143-EAF0-2547-CA78-C6C490D54D12}"/>
              </a:ext>
            </a:extLst>
          </p:cNvPr>
          <p:cNvSpPr txBox="1"/>
          <p:nvPr/>
        </p:nvSpPr>
        <p:spPr>
          <a:xfrm>
            <a:off x="111632" y="4484362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velikosti sídla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ACBF71BC-A4EC-1005-F3DE-270D9A946E77}"/>
              </a:ext>
            </a:extLst>
          </p:cNvPr>
          <p:cNvSpPr txBox="1"/>
          <p:nvPr/>
        </p:nvSpPr>
        <p:spPr>
          <a:xfrm>
            <a:off x="114403" y="1868628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kraje</a:t>
            </a:r>
          </a:p>
        </p:txBody>
      </p:sp>
      <p:sp>
        <p:nvSpPr>
          <p:cNvPr id="14" name="Obdélník 26">
            <a:extLst>
              <a:ext uri="{FF2B5EF4-FFF2-40B4-BE49-F238E27FC236}">
                <a16:creationId xmlns:a16="http://schemas.microsoft.com/office/drawing/2014/main" id="{B814D229-8202-E965-BC49-9B4F47C1491F}"/>
              </a:ext>
            </a:extLst>
          </p:cNvPr>
          <p:cNvSpPr/>
          <p:nvPr/>
        </p:nvSpPr>
        <p:spPr>
          <a:xfrm>
            <a:off x="1743075" y="6065383"/>
            <a:ext cx="507076" cy="483061"/>
          </a:xfrm>
          <a:prstGeom prst="rect">
            <a:avLst/>
          </a:prstGeom>
          <a:solidFill>
            <a:srgbClr val="3D67BC">
              <a:lumMod val="20000"/>
              <a:lumOff val="8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Table 11">
            <a:extLst>
              <a:ext uri="{FF2B5EF4-FFF2-40B4-BE49-F238E27FC236}">
                <a16:creationId xmlns:a16="http://schemas.microsoft.com/office/drawing/2014/main" id="{AE7A5EAC-DE9A-C506-D372-1F0356C5B1DC}"/>
              </a:ext>
            </a:extLst>
          </p:cNvPr>
          <p:cNvGraphicFramePr>
            <a:graphicFrameLocks noGrp="1"/>
          </p:cNvGraphicFramePr>
          <p:nvPr/>
        </p:nvGraphicFramePr>
        <p:xfrm>
          <a:off x="956557" y="6104643"/>
          <a:ext cx="2293501" cy="381000"/>
        </p:xfrm>
        <a:graphic>
          <a:graphicData uri="http://schemas.openxmlformats.org/drawingml/2006/table">
            <a:tbl>
              <a:tblPr/>
              <a:tblGrid>
                <a:gridCol w="786988">
                  <a:extLst>
                    <a:ext uri="{9D8B030D-6E8A-4147-A177-3AD203B41FA5}">
                      <a16:colId xmlns:a16="http://schemas.microsoft.com/office/drawing/2014/main" val="3853287201"/>
                    </a:ext>
                  </a:extLst>
                </a:gridCol>
                <a:gridCol w="502171">
                  <a:extLst>
                    <a:ext uri="{9D8B030D-6E8A-4147-A177-3AD203B41FA5}">
                      <a16:colId xmlns:a16="http://schemas.microsoft.com/office/drawing/2014/main" val="3872390175"/>
                    </a:ext>
                  </a:extLst>
                </a:gridCol>
                <a:gridCol w="502171">
                  <a:extLst>
                    <a:ext uri="{9D8B030D-6E8A-4147-A177-3AD203B41FA5}">
                      <a16:colId xmlns:a16="http://schemas.microsoft.com/office/drawing/2014/main" val="2814374472"/>
                    </a:ext>
                  </a:extLst>
                </a:gridCol>
                <a:gridCol w="502171">
                  <a:extLst>
                    <a:ext uri="{9D8B030D-6E8A-4147-A177-3AD203B41FA5}">
                      <a16:colId xmlns:a16="http://schemas.microsoft.com/office/drawing/2014/main" val="3360779753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807266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Celá ČR 2020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232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270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82128"/>
                  </a:ext>
                </a:extLst>
              </a:tr>
            </a:tbl>
          </a:graphicData>
        </a:graphic>
      </p:graphicFrame>
      <p:graphicFrame>
        <p:nvGraphicFramePr>
          <p:cNvPr id="17" name="Table 65">
            <a:extLst>
              <a:ext uri="{FF2B5EF4-FFF2-40B4-BE49-F238E27FC236}">
                <a16:creationId xmlns:a16="http://schemas.microsoft.com/office/drawing/2014/main" id="{25D5C573-836D-D6BB-0684-1EFA38A55CE7}"/>
              </a:ext>
            </a:extLst>
          </p:cNvPr>
          <p:cNvGraphicFramePr>
            <a:graphicFrameLocks noGrp="1"/>
          </p:cNvGraphicFramePr>
          <p:nvPr/>
        </p:nvGraphicFramePr>
        <p:xfrm>
          <a:off x="4331714" y="1881673"/>
          <a:ext cx="3859964" cy="3851559"/>
        </p:xfrm>
        <a:graphic>
          <a:graphicData uri="http://schemas.openxmlformats.org/drawingml/2006/table">
            <a:tbl>
              <a:tblPr/>
              <a:tblGrid>
                <a:gridCol w="3297142">
                  <a:extLst>
                    <a:ext uri="{9D8B030D-6E8A-4147-A177-3AD203B41FA5}">
                      <a16:colId xmlns:a16="http://schemas.microsoft.com/office/drawing/2014/main" val="406821776"/>
                    </a:ext>
                  </a:extLst>
                </a:gridCol>
                <a:gridCol w="334090">
                  <a:extLst>
                    <a:ext uri="{9D8B030D-6E8A-4147-A177-3AD203B41FA5}">
                      <a16:colId xmlns:a16="http://schemas.microsoft.com/office/drawing/2014/main" val="1683923342"/>
                    </a:ext>
                  </a:extLst>
                </a:gridCol>
                <a:gridCol w="228732">
                  <a:extLst>
                    <a:ext uri="{9D8B030D-6E8A-4147-A177-3AD203B41FA5}">
                      <a16:colId xmlns:a16="http://schemas.microsoft.com/office/drawing/2014/main" val="1539128207"/>
                    </a:ext>
                  </a:extLst>
                </a:gridCol>
              </a:tblGrid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+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7677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09513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671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70582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1717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91307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381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13560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3905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063919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55381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42789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0100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98580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386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cs-CZ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75863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30793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638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6944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47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7993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267646"/>
                  </a:ext>
                </a:extLst>
              </a:tr>
            </a:tbl>
          </a:graphicData>
        </a:graphic>
      </p:graphicFrame>
      <p:graphicFrame>
        <p:nvGraphicFramePr>
          <p:cNvPr id="18" name="Chart 6">
            <a:extLst>
              <a:ext uri="{FF2B5EF4-FFF2-40B4-BE49-F238E27FC236}">
                <a16:creationId xmlns:a16="http://schemas.microsoft.com/office/drawing/2014/main" id="{28573C94-9772-7155-020C-6B45E4A5503F}"/>
              </a:ext>
            </a:extLst>
          </p:cNvPr>
          <p:cNvGraphicFramePr/>
          <p:nvPr/>
        </p:nvGraphicFramePr>
        <p:xfrm>
          <a:off x="4259263" y="1781491"/>
          <a:ext cx="3527682" cy="408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8">
            <a:extLst>
              <a:ext uri="{FF2B5EF4-FFF2-40B4-BE49-F238E27FC236}">
                <a16:creationId xmlns:a16="http://schemas.microsoft.com/office/drawing/2014/main" id="{9F471734-6150-7525-2E28-B4D6E7482FA8}"/>
              </a:ext>
            </a:extLst>
          </p:cNvPr>
          <p:cNvSpPr txBox="1"/>
          <p:nvPr/>
        </p:nvSpPr>
        <p:spPr>
          <a:xfrm>
            <a:off x="4245482" y="4484362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velikosti sídla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B30D5ECF-E013-D62E-85AA-6D38A5E17261}"/>
              </a:ext>
            </a:extLst>
          </p:cNvPr>
          <p:cNvSpPr txBox="1"/>
          <p:nvPr/>
        </p:nvSpPr>
        <p:spPr>
          <a:xfrm>
            <a:off x="4248253" y="1868628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kraje</a:t>
            </a:r>
          </a:p>
        </p:txBody>
      </p:sp>
      <p:sp>
        <p:nvSpPr>
          <p:cNvPr id="21" name="Obdélník 26">
            <a:extLst>
              <a:ext uri="{FF2B5EF4-FFF2-40B4-BE49-F238E27FC236}">
                <a16:creationId xmlns:a16="http://schemas.microsoft.com/office/drawing/2014/main" id="{8A9255DB-F255-D4BA-F5FB-3BA2C49CD9C1}"/>
              </a:ext>
            </a:extLst>
          </p:cNvPr>
          <p:cNvSpPr/>
          <p:nvPr/>
        </p:nvSpPr>
        <p:spPr>
          <a:xfrm>
            <a:off x="5876925" y="6065383"/>
            <a:ext cx="507076" cy="483061"/>
          </a:xfrm>
          <a:prstGeom prst="rect">
            <a:avLst/>
          </a:prstGeom>
          <a:solidFill>
            <a:srgbClr val="3D67BC">
              <a:lumMod val="20000"/>
              <a:lumOff val="8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Table 11">
            <a:extLst>
              <a:ext uri="{FF2B5EF4-FFF2-40B4-BE49-F238E27FC236}">
                <a16:creationId xmlns:a16="http://schemas.microsoft.com/office/drawing/2014/main" id="{5B555BD0-A479-DAD1-3938-B9FA7E836D5E}"/>
              </a:ext>
            </a:extLst>
          </p:cNvPr>
          <p:cNvGraphicFramePr>
            <a:graphicFrameLocks noGrp="1"/>
          </p:cNvGraphicFramePr>
          <p:nvPr/>
        </p:nvGraphicFramePr>
        <p:xfrm>
          <a:off x="5081529" y="6104643"/>
          <a:ext cx="2293501" cy="381000"/>
        </p:xfrm>
        <a:graphic>
          <a:graphicData uri="http://schemas.openxmlformats.org/drawingml/2006/table">
            <a:tbl>
              <a:tblPr/>
              <a:tblGrid>
                <a:gridCol w="786988">
                  <a:extLst>
                    <a:ext uri="{9D8B030D-6E8A-4147-A177-3AD203B41FA5}">
                      <a16:colId xmlns:a16="http://schemas.microsoft.com/office/drawing/2014/main" val="3853287201"/>
                    </a:ext>
                  </a:extLst>
                </a:gridCol>
                <a:gridCol w="502171">
                  <a:extLst>
                    <a:ext uri="{9D8B030D-6E8A-4147-A177-3AD203B41FA5}">
                      <a16:colId xmlns:a16="http://schemas.microsoft.com/office/drawing/2014/main" val="3872390175"/>
                    </a:ext>
                  </a:extLst>
                </a:gridCol>
                <a:gridCol w="502171">
                  <a:extLst>
                    <a:ext uri="{9D8B030D-6E8A-4147-A177-3AD203B41FA5}">
                      <a16:colId xmlns:a16="http://schemas.microsoft.com/office/drawing/2014/main" val="2814374472"/>
                    </a:ext>
                  </a:extLst>
                </a:gridCol>
                <a:gridCol w="502171">
                  <a:extLst>
                    <a:ext uri="{9D8B030D-6E8A-4147-A177-3AD203B41FA5}">
                      <a16:colId xmlns:a16="http://schemas.microsoft.com/office/drawing/2014/main" val="3360779753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807266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Celá ČR 2021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214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82128"/>
                  </a:ext>
                </a:extLst>
              </a:tr>
            </a:tbl>
          </a:graphicData>
        </a:graphic>
      </p:graphicFrame>
      <p:graphicFrame>
        <p:nvGraphicFramePr>
          <p:cNvPr id="24" name="Table 65">
            <a:extLst>
              <a:ext uri="{FF2B5EF4-FFF2-40B4-BE49-F238E27FC236}">
                <a16:creationId xmlns:a16="http://schemas.microsoft.com/office/drawing/2014/main" id="{F5D076C8-E272-8987-57B5-A391397E3129}"/>
              </a:ext>
            </a:extLst>
          </p:cNvPr>
          <p:cNvGraphicFramePr>
            <a:graphicFrameLocks noGrp="1"/>
          </p:cNvGraphicFramePr>
          <p:nvPr/>
        </p:nvGraphicFramePr>
        <p:xfrm>
          <a:off x="8303639" y="1881673"/>
          <a:ext cx="3859964" cy="3851559"/>
        </p:xfrm>
        <a:graphic>
          <a:graphicData uri="http://schemas.openxmlformats.org/drawingml/2006/table">
            <a:tbl>
              <a:tblPr/>
              <a:tblGrid>
                <a:gridCol w="3297142">
                  <a:extLst>
                    <a:ext uri="{9D8B030D-6E8A-4147-A177-3AD203B41FA5}">
                      <a16:colId xmlns:a16="http://schemas.microsoft.com/office/drawing/2014/main" val="406821776"/>
                    </a:ext>
                  </a:extLst>
                </a:gridCol>
                <a:gridCol w="334090">
                  <a:extLst>
                    <a:ext uri="{9D8B030D-6E8A-4147-A177-3AD203B41FA5}">
                      <a16:colId xmlns:a16="http://schemas.microsoft.com/office/drawing/2014/main" val="1683923342"/>
                    </a:ext>
                  </a:extLst>
                </a:gridCol>
                <a:gridCol w="228732">
                  <a:extLst>
                    <a:ext uri="{9D8B030D-6E8A-4147-A177-3AD203B41FA5}">
                      <a16:colId xmlns:a16="http://schemas.microsoft.com/office/drawing/2014/main" val="1539128207"/>
                    </a:ext>
                  </a:extLst>
                </a:gridCol>
              </a:tblGrid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+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7677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09513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671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70582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1717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91307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381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13560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3905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063919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55381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42789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0100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98580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386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75863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30793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638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6944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47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7993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267646"/>
                  </a:ext>
                </a:extLst>
              </a:tr>
            </a:tbl>
          </a:graphicData>
        </a:graphic>
      </p:graphicFrame>
      <p:graphicFrame>
        <p:nvGraphicFramePr>
          <p:cNvPr id="25" name="Chart 6">
            <a:extLst>
              <a:ext uri="{FF2B5EF4-FFF2-40B4-BE49-F238E27FC236}">
                <a16:creationId xmlns:a16="http://schemas.microsoft.com/office/drawing/2014/main" id="{822B7155-0B82-840C-4461-DE62B58C7711}"/>
              </a:ext>
            </a:extLst>
          </p:cNvPr>
          <p:cNvGraphicFramePr/>
          <p:nvPr/>
        </p:nvGraphicFramePr>
        <p:xfrm>
          <a:off x="8231188" y="1781491"/>
          <a:ext cx="3527682" cy="408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8">
            <a:extLst>
              <a:ext uri="{FF2B5EF4-FFF2-40B4-BE49-F238E27FC236}">
                <a16:creationId xmlns:a16="http://schemas.microsoft.com/office/drawing/2014/main" id="{6857BDEA-5A25-E2F8-3BC4-A9388CE6D417}"/>
              </a:ext>
            </a:extLst>
          </p:cNvPr>
          <p:cNvSpPr txBox="1"/>
          <p:nvPr/>
        </p:nvSpPr>
        <p:spPr>
          <a:xfrm>
            <a:off x="8217407" y="4484362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velikosti sídla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44A980A8-CB17-E4E2-214F-BABDAC4E0D34}"/>
              </a:ext>
            </a:extLst>
          </p:cNvPr>
          <p:cNvSpPr txBox="1"/>
          <p:nvPr/>
        </p:nvSpPr>
        <p:spPr>
          <a:xfrm>
            <a:off x="8220178" y="1868628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kraje</a:t>
            </a:r>
          </a:p>
        </p:txBody>
      </p:sp>
      <p:sp>
        <p:nvSpPr>
          <p:cNvPr id="28" name="Obdélník 26">
            <a:extLst>
              <a:ext uri="{FF2B5EF4-FFF2-40B4-BE49-F238E27FC236}">
                <a16:creationId xmlns:a16="http://schemas.microsoft.com/office/drawing/2014/main" id="{985475FA-86C7-1B0F-02C1-54A05DFE4E09}"/>
              </a:ext>
            </a:extLst>
          </p:cNvPr>
          <p:cNvSpPr/>
          <p:nvPr/>
        </p:nvSpPr>
        <p:spPr>
          <a:xfrm>
            <a:off x="9848850" y="6065383"/>
            <a:ext cx="507076" cy="483061"/>
          </a:xfrm>
          <a:prstGeom prst="rect">
            <a:avLst/>
          </a:prstGeom>
          <a:solidFill>
            <a:srgbClr val="3D67BC">
              <a:lumMod val="20000"/>
              <a:lumOff val="8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9" name="Table 11">
            <a:extLst>
              <a:ext uri="{FF2B5EF4-FFF2-40B4-BE49-F238E27FC236}">
                <a16:creationId xmlns:a16="http://schemas.microsoft.com/office/drawing/2014/main" id="{15ABEFD1-F547-D8C0-37F4-3A02EAF879CB}"/>
              </a:ext>
            </a:extLst>
          </p:cNvPr>
          <p:cNvGraphicFramePr>
            <a:graphicFrameLocks noGrp="1"/>
          </p:cNvGraphicFramePr>
          <p:nvPr/>
        </p:nvGraphicFramePr>
        <p:xfrm>
          <a:off x="9053454" y="6104643"/>
          <a:ext cx="2293501" cy="381000"/>
        </p:xfrm>
        <a:graphic>
          <a:graphicData uri="http://schemas.openxmlformats.org/drawingml/2006/table">
            <a:tbl>
              <a:tblPr/>
              <a:tblGrid>
                <a:gridCol w="786988">
                  <a:extLst>
                    <a:ext uri="{9D8B030D-6E8A-4147-A177-3AD203B41FA5}">
                      <a16:colId xmlns:a16="http://schemas.microsoft.com/office/drawing/2014/main" val="3853287201"/>
                    </a:ext>
                  </a:extLst>
                </a:gridCol>
                <a:gridCol w="502171">
                  <a:extLst>
                    <a:ext uri="{9D8B030D-6E8A-4147-A177-3AD203B41FA5}">
                      <a16:colId xmlns:a16="http://schemas.microsoft.com/office/drawing/2014/main" val="3872390175"/>
                    </a:ext>
                  </a:extLst>
                </a:gridCol>
                <a:gridCol w="502171">
                  <a:extLst>
                    <a:ext uri="{9D8B030D-6E8A-4147-A177-3AD203B41FA5}">
                      <a16:colId xmlns:a16="http://schemas.microsoft.com/office/drawing/2014/main" val="2814374472"/>
                    </a:ext>
                  </a:extLst>
                </a:gridCol>
                <a:gridCol w="502171">
                  <a:extLst>
                    <a:ext uri="{9D8B030D-6E8A-4147-A177-3AD203B41FA5}">
                      <a16:colId xmlns:a16="http://schemas.microsoft.com/office/drawing/2014/main" val="3360779753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807266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Celá ČR 2022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8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805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328397AF-DA53-36BB-3423-393D7AF76916}"/>
              </a:ext>
            </a:extLst>
          </p:cNvPr>
          <p:cNvSpPr txBox="1"/>
          <p:nvPr/>
        </p:nvSpPr>
        <p:spPr>
          <a:xfrm>
            <a:off x="6442699" y="1994346"/>
            <a:ext cx="616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zrušených míst poskytování 2018 – 2022 </a:t>
            </a:r>
          </a:p>
        </p:txBody>
      </p:sp>
      <p:pic>
        <p:nvPicPr>
          <p:cNvPr id="5" name="Picture 13" descr="A picture containing map&#10;&#10;Description automatically generated">
            <a:extLst>
              <a:ext uri="{FF2B5EF4-FFF2-40B4-BE49-F238E27FC236}">
                <a16:creationId xmlns:a16="http://schemas.microsoft.com/office/drawing/2014/main" id="{06C94B45-FA36-4D93-B213-799E2D122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5" r="31375" b="26558"/>
          <a:stretch/>
        </p:blipFill>
        <p:spPr>
          <a:xfrm>
            <a:off x="5353273" y="2539760"/>
            <a:ext cx="6655192" cy="3620796"/>
          </a:xfrm>
          <a:prstGeom prst="rect">
            <a:avLst/>
          </a:prstGeom>
        </p:spPr>
      </p:pic>
      <p:pic>
        <p:nvPicPr>
          <p:cNvPr id="6" name="Picture 12" descr="A picture containing map&#10;&#10;Description automatically generated">
            <a:extLst>
              <a:ext uri="{FF2B5EF4-FFF2-40B4-BE49-F238E27FC236}">
                <a16:creationId xmlns:a16="http://schemas.microsoft.com/office/drawing/2014/main" id="{113FD61C-AE99-EF52-A039-AFF447925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8" t="35107" r="19522" b="47203"/>
          <a:stretch/>
        </p:blipFill>
        <p:spPr>
          <a:xfrm>
            <a:off x="10884670" y="2478596"/>
            <a:ext cx="1031846" cy="1213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784" y="911949"/>
            <a:ext cx="661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poskytovatelů zdravotních služeb (NRPZS)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17" y="81023"/>
            <a:ext cx="10515600" cy="6315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Dynamika počtu ordinací praktických lékařů pro </a:t>
            </a:r>
            <a:r>
              <a:rPr lang="en-US" dirty="0" err="1">
                <a:solidFill>
                  <a:schemeClr val="tx1"/>
                </a:solidFill>
              </a:rPr>
              <a:t>dospělé</a:t>
            </a:r>
            <a:r>
              <a:rPr lang="cs-CZ" dirty="0">
                <a:solidFill>
                  <a:schemeClr val="tx1"/>
                </a:solidFill>
              </a:rPr>
              <a:t> v letech 2018-2022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775889" y="1437133"/>
            <a:ext cx="3414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bilance počtu míst PLD v letech 2018-2022</a:t>
            </a:r>
          </a:p>
        </p:txBody>
      </p:sp>
      <p:graphicFrame>
        <p:nvGraphicFramePr>
          <p:cNvPr id="76" name="Tabulka 24"/>
          <p:cNvGraphicFramePr>
            <a:graphicFrameLocks noGrp="1"/>
          </p:cNvGraphicFramePr>
          <p:nvPr/>
        </p:nvGraphicFramePr>
        <p:xfrm>
          <a:off x="5801113" y="712618"/>
          <a:ext cx="1280400" cy="1123950"/>
        </p:xfrm>
        <a:graphic>
          <a:graphicData uri="http://schemas.openxmlformats.org/drawingml/2006/table">
            <a:tbl>
              <a:tblPr/>
              <a:tblGrid>
                <a:gridCol w="640200">
                  <a:extLst>
                    <a:ext uri="{9D8B030D-6E8A-4147-A177-3AD203B41FA5}">
                      <a16:colId xmlns:a16="http://schemas.microsoft.com/office/drawing/2014/main" val="4173653498"/>
                    </a:ext>
                  </a:extLst>
                </a:gridCol>
                <a:gridCol w="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390">
                <a:tc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Roční balance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-70 (-1,2%)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-55 (-0,9%)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-38 (-0,6%)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-26 (-0,4%)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-71 (-1,2%)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363215"/>
                  </a:ext>
                </a:extLst>
              </a:tr>
            </a:tbl>
          </a:graphicData>
        </a:graphic>
      </p:graphicFrame>
      <p:graphicFrame>
        <p:nvGraphicFramePr>
          <p:cNvPr id="10" name="Table 65">
            <a:extLst>
              <a:ext uri="{FF2B5EF4-FFF2-40B4-BE49-F238E27FC236}">
                <a16:creationId xmlns:a16="http://schemas.microsoft.com/office/drawing/2014/main" id="{1C29EBB2-0BB0-AC93-0947-32CA18B34597}"/>
              </a:ext>
            </a:extLst>
          </p:cNvPr>
          <p:cNvGraphicFramePr>
            <a:graphicFrameLocks noGrp="1"/>
          </p:cNvGraphicFramePr>
          <p:nvPr/>
        </p:nvGraphicFramePr>
        <p:xfrm>
          <a:off x="1270355" y="1881673"/>
          <a:ext cx="3859964" cy="3851559"/>
        </p:xfrm>
        <a:graphic>
          <a:graphicData uri="http://schemas.openxmlformats.org/drawingml/2006/table">
            <a:tbl>
              <a:tblPr/>
              <a:tblGrid>
                <a:gridCol w="3297142">
                  <a:extLst>
                    <a:ext uri="{9D8B030D-6E8A-4147-A177-3AD203B41FA5}">
                      <a16:colId xmlns:a16="http://schemas.microsoft.com/office/drawing/2014/main" val="406821776"/>
                    </a:ext>
                  </a:extLst>
                </a:gridCol>
                <a:gridCol w="334090">
                  <a:extLst>
                    <a:ext uri="{9D8B030D-6E8A-4147-A177-3AD203B41FA5}">
                      <a16:colId xmlns:a16="http://schemas.microsoft.com/office/drawing/2014/main" val="1683923342"/>
                    </a:ext>
                  </a:extLst>
                </a:gridCol>
                <a:gridCol w="228732">
                  <a:extLst>
                    <a:ext uri="{9D8B030D-6E8A-4147-A177-3AD203B41FA5}">
                      <a16:colId xmlns:a16="http://schemas.microsoft.com/office/drawing/2014/main" val="1539128207"/>
                    </a:ext>
                  </a:extLst>
                </a:gridCol>
              </a:tblGrid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+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7677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09513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671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70582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1717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91307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381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13560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3905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063919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55381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42789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0100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98580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386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cs-CZ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75863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30793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638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6944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47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7993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267646"/>
                  </a:ext>
                </a:extLst>
              </a:tr>
            </a:tbl>
          </a:graphicData>
        </a:graphic>
      </p:graphicFrame>
      <p:graphicFrame>
        <p:nvGraphicFramePr>
          <p:cNvPr id="11" name="Chart 6">
            <a:extLst>
              <a:ext uri="{FF2B5EF4-FFF2-40B4-BE49-F238E27FC236}">
                <a16:creationId xmlns:a16="http://schemas.microsoft.com/office/drawing/2014/main" id="{700FE98C-2374-A160-769B-9572D6B23BD1}"/>
              </a:ext>
            </a:extLst>
          </p:cNvPr>
          <p:cNvGraphicFramePr/>
          <p:nvPr/>
        </p:nvGraphicFramePr>
        <p:xfrm>
          <a:off x="1197904" y="1781491"/>
          <a:ext cx="3527682" cy="408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8">
            <a:extLst>
              <a:ext uri="{FF2B5EF4-FFF2-40B4-BE49-F238E27FC236}">
                <a16:creationId xmlns:a16="http://schemas.microsoft.com/office/drawing/2014/main" id="{C09A3143-EAF0-2547-CA78-C6C490D54D12}"/>
              </a:ext>
            </a:extLst>
          </p:cNvPr>
          <p:cNvSpPr txBox="1"/>
          <p:nvPr/>
        </p:nvSpPr>
        <p:spPr>
          <a:xfrm>
            <a:off x="1184123" y="4484362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velikosti sídla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ACBF71BC-A4EC-1005-F3DE-270D9A946E77}"/>
              </a:ext>
            </a:extLst>
          </p:cNvPr>
          <p:cNvSpPr txBox="1"/>
          <p:nvPr/>
        </p:nvSpPr>
        <p:spPr>
          <a:xfrm>
            <a:off x="1186894" y="1868628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kraje</a:t>
            </a:r>
          </a:p>
        </p:txBody>
      </p:sp>
      <p:sp>
        <p:nvSpPr>
          <p:cNvPr id="14" name="Obdélník 26">
            <a:extLst>
              <a:ext uri="{FF2B5EF4-FFF2-40B4-BE49-F238E27FC236}">
                <a16:creationId xmlns:a16="http://schemas.microsoft.com/office/drawing/2014/main" id="{B814D229-8202-E965-BC49-9B4F47C1491F}"/>
              </a:ext>
            </a:extLst>
          </p:cNvPr>
          <p:cNvSpPr/>
          <p:nvPr/>
        </p:nvSpPr>
        <p:spPr>
          <a:xfrm>
            <a:off x="2815566" y="6065383"/>
            <a:ext cx="507076" cy="483061"/>
          </a:xfrm>
          <a:prstGeom prst="rect">
            <a:avLst/>
          </a:prstGeom>
          <a:solidFill>
            <a:srgbClr val="3D67BC">
              <a:lumMod val="20000"/>
              <a:lumOff val="8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Table 11">
            <a:extLst>
              <a:ext uri="{FF2B5EF4-FFF2-40B4-BE49-F238E27FC236}">
                <a16:creationId xmlns:a16="http://schemas.microsoft.com/office/drawing/2014/main" id="{AE7A5EAC-DE9A-C506-D372-1F0356C5B1DC}"/>
              </a:ext>
            </a:extLst>
          </p:cNvPr>
          <p:cNvGraphicFramePr>
            <a:graphicFrameLocks noGrp="1"/>
          </p:cNvGraphicFramePr>
          <p:nvPr/>
        </p:nvGraphicFramePr>
        <p:xfrm>
          <a:off x="2029048" y="6104643"/>
          <a:ext cx="2293501" cy="381000"/>
        </p:xfrm>
        <a:graphic>
          <a:graphicData uri="http://schemas.openxmlformats.org/drawingml/2006/table">
            <a:tbl>
              <a:tblPr/>
              <a:tblGrid>
                <a:gridCol w="786988">
                  <a:extLst>
                    <a:ext uri="{9D8B030D-6E8A-4147-A177-3AD203B41FA5}">
                      <a16:colId xmlns:a16="http://schemas.microsoft.com/office/drawing/2014/main" val="3853287201"/>
                    </a:ext>
                  </a:extLst>
                </a:gridCol>
                <a:gridCol w="502171">
                  <a:extLst>
                    <a:ext uri="{9D8B030D-6E8A-4147-A177-3AD203B41FA5}">
                      <a16:colId xmlns:a16="http://schemas.microsoft.com/office/drawing/2014/main" val="3872390175"/>
                    </a:ext>
                  </a:extLst>
                </a:gridCol>
                <a:gridCol w="502171">
                  <a:extLst>
                    <a:ext uri="{9D8B030D-6E8A-4147-A177-3AD203B41FA5}">
                      <a16:colId xmlns:a16="http://schemas.microsoft.com/office/drawing/2014/main" val="2814374472"/>
                    </a:ext>
                  </a:extLst>
                </a:gridCol>
                <a:gridCol w="502171">
                  <a:extLst>
                    <a:ext uri="{9D8B030D-6E8A-4147-A177-3AD203B41FA5}">
                      <a16:colId xmlns:a16="http://schemas.microsoft.com/office/drawing/2014/main" val="3360779753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807266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Celá ČR 2020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259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1 219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1 478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8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63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A328CEC-C272-456D-B936-D7E722870E2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7558" y="156024"/>
            <a:ext cx="11579400" cy="774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F6063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Počty nově získaných specializací „Všeobecné praktické lékařství“</a:t>
            </a: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355042" y="619188"/>
            <a:ext cx="4336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zdravotnických pracovníků (NR-ZP)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CB7A54E-4CB6-D438-5BEC-8BB0CF748741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91205" y="946783"/>
          <a:ext cx="11042243" cy="86824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85824">
                  <a:extLst>
                    <a:ext uri="{9D8B030D-6E8A-4147-A177-3AD203B41FA5}">
                      <a16:colId xmlns:a16="http://schemas.microsoft.com/office/drawing/2014/main" val="3300508992"/>
                    </a:ext>
                  </a:extLst>
                </a:gridCol>
                <a:gridCol w="669431">
                  <a:extLst>
                    <a:ext uri="{9D8B030D-6E8A-4147-A177-3AD203B41FA5}">
                      <a16:colId xmlns:a16="http://schemas.microsoft.com/office/drawing/2014/main" val="217809198"/>
                    </a:ext>
                  </a:extLst>
                </a:gridCol>
                <a:gridCol w="669431">
                  <a:extLst>
                    <a:ext uri="{9D8B030D-6E8A-4147-A177-3AD203B41FA5}">
                      <a16:colId xmlns:a16="http://schemas.microsoft.com/office/drawing/2014/main" val="3130424681"/>
                    </a:ext>
                  </a:extLst>
                </a:gridCol>
                <a:gridCol w="669431">
                  <a:extLst>
                    <a:ext uri="{9D8B030D-6E8A-4147-A177-3AD203B41FA5}">
                      <a16:colId xmlns:a16="http://schemas.microsoft.com/office/drawing/2014/main" val="1066111771"/>
                    </a:ext>
                  </a:extLst>
                </a:gridCol>
                <a:gridCol w="669431">
                  <a:extLst>
                    <a:ext uri="{9D8B030D-6E8A-4147-A177-3AD203B41FA5}">
                      <a16:colId xmlns:a16="http://schemas.microsoft.com/office/drawing/2014/main" val="334408982"/>
                    </a:ext>
                  </a:extLst>
                </a:gridCol>
                <a:gridCol w="669431">
                  <a:extLst>
                    <a:ext uri="{9D8B030D-6E8A-4147-A177-3AD203B41FA5}">
                      <a16:colId xmlns:a16="http://schemas.microsoft.com/office/drawing/2014/main" val="534954015"/>
                    </a:ext>
                  </a:extLst>
                </a:gridCol>
                <a:gridCol w="669431">
                  <a:extLst>
                    <a:ext uri="{9D8B030D-6E8A-4147-A177-3AD203B41FA5}">
                      <a16:colId xmlns:a16="http://schemas.microsoft.com/office/drawing/2014/main" val="899423831"/>
                    </a:ext>
                  </a:extLst>
                </a:gridCol>
                <a:gridCol w="669431">
                  <a:extLst>
                    <a:ext uri="{9D8B030D-6E8A-4147-A177-3AD203B41FA5}">
                      <a16:colId xmlns:a16="http://schemas.microsoft.com/office/drawing/2014/main" val="2477736338"/>
                    </a:ext>
                  </a:extLst>
                </a:gridCol>
                <a:gridCol w="669431">
                  <a:extLst>
                    <a:ext uri="{9D8B030D-6E8A-4147-A177-3AD203B41FA5}">
                      <a16:colId xmlns:a16="http://schemas.microsoft.com/office/drawing/2014/main" val="375893339"/>
                    </a:ext>
                  </a:extLst>
                </a:gridCol>
                <a:gridCol w="669431">
                  <a:extLst>
                    <a:ext uri="{9D8B030D-6E8A-4147-A177-3AD203B41FA5}">
                      <a16:colId xmlns:a16="http://schemas.microsoft.com/office/drawing/2014/main" val="3317492505"/>
                    </a:ext>
                  </a:extLst>
                </a:gridCol>
                <a:gridCol w="669431">
                  <a:extLst>
                    <a:ext uri="{9D8B030D-6E8A-4147-A177-3AD203B41FA5}">
                      <a16:colId xmlns:a16="http://schemas.microsoft.com/office/drawing/2014/main" val="1470301250"/>
                    </a:ext>
                  </a:extLst>
                </a:gridCol>
                <a:gridCol w="669431">
                  <a:extLst>
                    <a:ext uri="{9D8B030D-6E8A-4147-A177-3AD203B41FA5}">
                      <a16:colId xmlns:a16="http://schemas.microsoft.com/office/drawing/2014/main" val="2225083094"/>
                    </a:ext>
                  </a:extLst>
                </a:gridCol>
                <a:gridCol w="669431">
                  <a:extLst>
                    <a:ext uri="{9D8B030D-6E8A-4147-A177-3AD203B41FA5}">
                      <a16:colId xmlns:a16="http://schemas.microsoft.com/office/drawing/2014/main" val="2485750943"/>
                    </a:ext>
                  </a:extLst>
                </a:gridCol>
                <a:gridCol w="623247">
                  <a:extLst>
                    <a:ext uri="{9D8B030D-6E8A-4147-A177-3AD203B41FA5}">
                      <a16:colId xmlns:a16="http://schemas.microsoft.com/office/drawing/2014/main" val="3891738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Speciali</a:t>
                      </a:r>
                      <a:r>
                        <a:rPr lang="cs-CZ" sz="1400" b="1" u="none" strike="noStrike" dirty="0" err="1">
                          <a:effectLst/>
                        </a:rPr>
                        <a:t>zace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2010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2011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2012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2013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2014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2015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2016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2017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2018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2019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2020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2021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2022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6511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Všeobecné praktické lékařství (VPL)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895803"/>
                  </a:ext>
                </a:extLst>
              </a:tr>
            </a:tbl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91944634-4357-60B8-DB42-8910D1406189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2709451" y="2208179"/>
          <a:ext cx="6675613" cy="435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6658154-2DC2-0E4E-FB15-52445F9A5C3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39643" y="2820659"/>
            <a:ext cx="1001619" cy="80775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B65DF1-4E84-EA30-5A57-398324C1900A}"/>
              </a:ext>
            </a:extLst>
          </p:cNvPr>
          <p:cNvSpPr txBox="1"/>
          <p:nvPr/>
        </p:nvSpPr>
        <p:spPr>
          <a:xfrm>
            <a:off x="7117968" y="2023513"/>
            <a:ext cx="2364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606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Období 2010 - 2022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257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A328CEC-C272-456D-B936-D7E722870E2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7558" y="156024"/>
            <a:ext cx="11743706" cy="774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6063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F6063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čet nových absolventů specializace „Všeobecné praktické lékařství“,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F6063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kteří skutečně nastoupili do klinické praxe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E4C03E7-9D8B-F8BA-778C-2A717B3A536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7558" y="872997"/>
            <a:ext cx="78517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zdravotnických pracovníků (NRZP) + Národní registr hrazených zdravotních služeb (NRHZS), stav k 31. 3. 2023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30CA1E9B-AF0F-C8A3-C226-0772C31DD949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6547432" y="1532099"/>
          <a:ext cx="50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E76DBC45-9013-C447-47D9-9FBED573CEA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737065" y="6212098"/>
            <a:ext cx="1454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získání atestace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D132D9E-4B6F-01F8-EB93-FE7A788C370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5684658" y="3404799"/>
            <a:ext cx="1646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Zastoupení pohlaví [%]</a:t>
            </a:r>
          </a:p>
        </p:txBody>
      </p:sp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BF000AAE-405A-E7F6-C796-5DA406A01816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830188" y="1532099"/>
          <a:ext cx="50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8" name="Obdélník 17">
            <a:extLst>
              <a:ext uri="{FF2B5EF4-FFF2-40B4-BE49-F238E27FC236}">
                <a16:creationId xmlns:a16="http://schemas.microsoft.com/office/drawing/2014/main" id="{BA68BAD4-BBB4-4D69-0AA0-F2DDD100841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32338" y="6212097"/>
            <a:ext cx="1454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získání atestace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8D13E79A-011F-07BA-3E1E-C52A30E2759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6200000">
            <a:off x="83633" y="3404798"/>
            <a:ext cx="14144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atestovaných</a:t>
            </a:r>
          </a:p>
        </p:txBody>
      </p:sp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22015AAB-2985-8A1D-064E-E91306E6239D}"/>
              </a:ext>
            </a:extLst>
          </p:cNvPr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7163294" y="1037648"/>
          <a:ext cx="4601981" cy="575876"/>
        </p:xfrm>
        <a:graphic>
          <a:graphicData uri="http://schemas.openxmlformats.org/drawingml/2006/table">
            <a:tbl>
              <a:tblPr/>
              <a:tblGrid>
                <a:gridCol w="330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3511018083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1519263388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6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427">
                  <a:extLst>
                    <a:ext uri="{9D8B030D-6E8A-4147-A177-3AD203B41FA5}">
                      <a16:colId xmlns:a16="http://schemas.microsoft.com/office/drawing/2014/main" val="313078532"/>
                    </a:ext>
                  </a:extLst>
                </a:gridCol>
              </a:tblGrid>
              <a:tr h="5758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93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84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94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110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113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106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90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87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93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95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105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98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délník 20">
            <a:extLst>
              <a:ext uri="{FF2B5EF4-FFF2-40B4-BE49-F238E27FC236}">
                <a16:creationId xmlns:a16="http://schemas.microsoft.com/office/drawing/2014/main" id="{1B174C8B-0EA0-0490-9E17-46E333133DD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221486" y="6435777"/>
            <a:ext cx="144016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D681B92-C24A-E2C2-20F4-09DA94F0046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93669" y="6430933"/>
            <a:ext cx="144016" cy="14401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AB5AB26-85EE-218B-1FC0-8D50CC4A056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220061" y="6323119"/>
            <a:ext cx="87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Muži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0B04964-308E-50B6-9573-2E59808BB15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328340" y="6323119"/>
            <a:ext cx="87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Ženy</a:t>
            </a:r>
          </a:p>
        </p:txBody>
      </p:sp>
    </p:spTree>
    <p:extLst>
      <p:ext uri="{BB962C8B-B14F-4D97-AF65-F5344CB8AC3E}">
        <p14:creationId xmlns:p14="http://schemas.microsoft.com/office/powerpoint/2010/main" val="763633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A328CEC-C272-456D-B936-D7E722870E2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74894" y="156024"/>
            <a:ext cx="11917106" cy="774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F6063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Počty absolventů a nově zařazených studentů specializace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F6063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„Všeobecné praktické lékařství“ 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3B48C64C-90E9-52A9-89FB-1D44875719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7218" y="1290074"/>
            <a:ext cx="348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Počty získaných specializací</a:t>
            </a:r>
          </a:p>
        </p:txBody>
      </p:sp>
      <p:graphicFrame>
        <p:nvGraphicFramePr>
          <p:cNvPr id="27" name="Graf 26">
            <a:extLst>
              <a:ext uri="{FF2B5EF4-FFF2-40B4-BE49-F238E27FC236}">
                <a16:creationId xmlns:a16="http://schemas.microsoft.com/office/drawing/2014/main" id="{869F3D6E-A7EE-10B9-DD21-F1A0730CD69C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4511762" y="1780004"/>
          <a:ext cx="3320505" cy="458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8" name="Obdélník 27">
            <a:extLst>
              <a:ext uri="{FF2B5EF4-FFF2-40B4-BE49-F238E27FC236}">
                <a16:creationId xmlns:a16="http://schemas.microsoft.com/office/drawing/2014/main" id="{442C489C-96A7-8502-954E-80389E7F0DF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42371" y="1013075"/>
            <a:ext cx="3596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Počty nově zařazených studentů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specializace (kmen všeobecné praktické lékařství)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96ACE4A4-D03F-6436-A0FE-AE5D3E6098B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296367" y="6179052"/>
            <a:ext cx="2078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zařazení do studia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433BF9A5-65A7-BEDE-D26B-3A9E4F4D4F1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6200000">
            <a:off x="2903881" y="3648807"/>
            <a:ext cx="29115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nově zařazených studentů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13522E1C-13D7-69F2-E8D1-1949F52122D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103637" y="1151575"/>
            <a:ext cx="4052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vydaných certifikátů o absolvování kmene všeobecné praktické lékařství</a:t>
            </a:r>
          </a:p>
        </p:txBody>
      </p:sp>
      <p:graphicFrame>
        <p:nvGraphicFramePr>
          <p:cNvPr id="37" name="Graf 36">
            <a:extLst>
              <a:ext uri="{FF2B5EF4-FFF2-40B4-BE49-F238E27FC236}">
                <a16:creationId xmlns:a16="http://schemas.microsoft.com/office/drawing/2014/main" id="{A2B114A6-30BE-4152-F15F-C04F39274407}"/>
              </a:ext>
            </a:extLst>
          </p:cNvPr>
          <p:cNvGraphicFramePr/>
          <p:nvPr>
            <p:custDataLst>
              <p:tags r:id="rId8"/>
            </p:custDataLst>
          </p:nvPr>
        </p:nvGraphicFramePr>
        <p:xfrm>
          <a:off x="8475516" y="1780004"/>
          <a:ext cx="3320505" cy="458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8" name="Obdélník 37">
            <a:extLst>
              <a:ext uri="{FF2B5EF4-FFF2-40B4-BE49-F238E27FC236}">
                <a16:creationId xmlns:a16="http://schemas.microsoft.com/office/drawing/2014/main" id="{86171D74-2FBA-568B-3309-1DD5D3374A7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242095" y="6179052"/>
            <a:ext cx="2038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vydání certifikátu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A766F6FC-C323-7237-2670-6D65E445F0C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622752" y="6533829"/>
            <a:ext cx="565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Evidence zdravotnických pracovníků (EZP), MZ ČR, stav k 16. 8. 2023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AFACBBDB-7EF4-8505-993E-3BBCF1048DED}"/>
              </a:ext>
            </a:extLst>
          </p:cNvPr>
          <p:cNvGraphicFramePr/>
          <p:nvPr>
            <p:custDataLst>
              <p:tags r:id="rId11"/>
            </p:custDataLst>
          </p:nvPr>
        </p:nvGraphicFramePr>
        <p:xfrm>
          <a:off x="475176" y="1780004"/>
          <a:ext cx="3320505" cy="458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0" name="Obdélník 19">
            <a:extLst>
              <a:ext uri="{FF2B5EF4-FFF2-40B4-BE49-F238E27FC236}">
                <a16:creationId xmlns:a16="http://schemas.microsoft.com/office/drawing/2014/main" id="{A7EA5E7A-F102-6D96-FC82-B8820FD0977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76772" y="6179052"/>
            <a:ext cx="2168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získání specializace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7AA8055-0553-0CC3-75BC-551976B0C28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16200000">
            <a:off x="-929022" y="3648807"/>
            <a:ext cx="2508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získaných specializací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36404DC-BAE1-C0B8-4B42-A5B0AFDAEFA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09772" y="6510587"/>
            <a:ext cx="4336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zdravotnických pracovníků (NR-ZP)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792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A328CEC-C272-456D-B936-D7E722870E2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7558" y="156024"/>
            <a:ext cx="11743706" cy="774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F6063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Počet zaměstnaných absolventů specializace „Všeobecné praktické lékařství“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F7B97F-F01A-CF5A-E104-FE842B6DD66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01817" y="1245143"/>
            <a:ext cx="657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Rozdělení dle druhu zařízení *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1F3CB11-833A-ED99-2B14-E9660AD17CF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7557" y="810074"/>
            <a:ext cx="11201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Definice: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Počet lékařů, kteří po získání specializace „Všeobecné praktické lékařství“ nastoupili nebo pokračovali v zaměstnání.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Započítáni pouze lékaři, kteří získali atestaci v letech 2010 až 2022.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867CF17-E925-FEB9-9DF2-79067AF3C55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10952" y="6550223"/>
            <a:ext cx="8721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jedena osoba může pracovat ve více krajích a ve více typech zařízení.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14C2E92-8E87-783A-305C-F3B8AB9F9218}"/>
              </a:ext>
            </a:extLst>
          </p:cNvPr>
          <p:cNvSpPr txBox="1"/>
          <p:nvPr/>
        </p:nvSpPr>
        <p:spPr>
          <a:xfrm>
            <a:off x="9827419" y="494945"/>
            <a:ext cx="2364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606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Období 2010 - 2022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10329C4-C80F-0D22-08B9-0DFF9FCCD65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7558" y="549147"/>
            <a:ext cx="78517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zdravotnických pracovníků (NRZP) + Národní registr hrazených zdravotních služeb (NRHZS), stav k 31. 3. 2023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EAA0145-2AA5-799F-3C4F-69E8A071322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259836" y="5968928"/>
            <a:ext cx="753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 absolventů specializace praktické lékařství v letech 2010-2022: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2 402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-z toho zaměstnaných po atestaci: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2 245 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(93%)</a:t>
            </a:r>
            <a:endParaRPr kumimoji="0" lang="cs-CZ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Tabulka 23">
            <a:extLst>
              <a:ext uri="{FF2B5EF4-FFF2-40B4-BE49-F238E27FC236}">
                <a16:creationId xmlns:a16="http://schemas.microsoft.com/office/drawing/2014/main" id="{3CD204C3-9EC6-4A87-6B8F-5B3E80E350EB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1488331" y="1554378"/>
          <a:ext cx="9124545" cy="4257615"/>
        </p:xfrm>
        <a:graphic>
          <a:graphicData uri="http://schemas.openxmlformats.org/drawingml/2006/table">
            <a:tbl>
              <a:tblPr/>
              <a:tblGrid>
                <a:gridCol w="2860429">
                  <a:extLst>
                    <a:ext uri="{9D8B030D-6E8A-4147-A177-3AD203B41FA5}">
                      <a16:colId xmlns:a16="http://schemas.microsoft.com/office/drawing/2014/main" val="548919774"/>
                    </a:ext>
                  </a:extLst>
                </a:gridCol>
                <a:gridCol w="1566029">
                  <a:extLst>
                    <a:ext uri="{9D8B030D-6E8A-4147-A177-3AD203B41FA5}">
                      <a16:colId xmlns:a16="http://schemas.microsoft.com/office/drawing/2014/main" val="2625961925"/>
                    </a:ext>
                  </a:extLst>
                </a:gridCol>
                <a:gridCol w="1566029">
                  <a:extLst>
                    <a:ext uri="{9D8B030D-6E8A-4147-A177-3AD203B41FA5}">
                      <a16:colId xmlns:a16="http://schemas.microsoft.com/office/drawing/2014/main" val="3890138220"/>
                    </a:ext>
                  </a:extLst>
                </a:gridCol>
                <a:gridCol w="1566029">
                  <a:extLst>
                    <a:ext uri="{9D8B030D-6E8A-4147-A177-3AD203B41FA5}">
                      <a16:colId xmlns:a16="http://schemas.microsoft.com/office/drawing/2014/main" val="3727187461"/>
                    </a:ext>
                  </a:extLst>
                </a:gridCol>
                <a:gridCol w="1566029">
                  <a:extLst>
                    <a:ext uri="{9D8B030D-6E8A-4147-A177-3AD203B41FA5}">
                      <a16:colId xmlns:a16="http://schemas.microsoft.com/office/drawing/2014/main" val="3114836847"/>
                    </a:ext>
                  </a:extLst>
                </a:gridCol>
              </a:tblGrid>
              <a:tr h="5652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zaměstnání*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Samostatná ordinace PL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Jiné ambulantní zařízení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Nemocnice / jiné lůžkové zařízení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Unikátní počet zaměstnaných absolventů v kraji*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090710"/>
                  </a:ext>
                </a:extLst>
              </a:tr>
              <a:tr h="2405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103035"/>
                  </a:ext>
                </a:extLst>
              </a:tr>
              <a:tr h="2405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00149"/>
                  </a:ext>
                </a:extLst>
              </a:tr>
              <a:tr h="2405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521238"/>
                  </a:ext>
                </a:extLst>
              </a:tr>
              <a:tr h="2405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587105"/>
                  </a:ext>
                </a:extLst>
              </a:tr>
              <a:tr h="2405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652780"/>
                  </a:ext>
                </a:extLst>
              </a:tr>
              <a:tr h="2405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307818"/>
                  </a:ext>
                </a:extLst>
              </a:tr>
              <a:tr h="2405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934582"/>
                  </a:ext>
                </a:extLst>
              </a:tr>
              <a:tr h="2405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262043"/>
                  </a:ext>
                </a:extLst>
              </a:tr>
              <a:tr h="2405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228022"/>
                  </a:ext>
                </a:extLst>
              </a:tr>
              <a:tr h="2405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Vysočina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301624"/>
                  </a:ext>
                </a:extLst>
              </a:tr>
              <a:tr h="2405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628250"/>
                  </a:ext>
                </a:extLst>
              </a:tr>
              <a:tr h="2405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456338"/>
                  </a:ext>
                </a:extLst>
              </a:tr>
              <a:tr h="2405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225423"/>
                  </a:ext>
                </a:extLst>
              </a:tr>
              <a:tr h="2405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587180"/>
                  </a:ext>
                </a:extLst>
              </a:tr>
              <a:tr h="2405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801216"/>
                  </a:ext>
                </a:extLst>
              </a:tr>
            </a:tbl>
          </a:graphicData>
        </a:graphic>
      </p:graphicFrame>
      <p:sp>
        <p:nvSpPr>
          <p:cNvPr id="25" name="Šipka: ohnutá 24">
            <a:extLst>
              <a:ext uri="{FF2B5EF4-FFF2-40B4-BE49-F238E27FC236}">
                <a16:creationId xmlns:a16="http://schemas.microsoft.com/office/drawing/2014/main" id="{819A1CE8-6FAF-C5E3-2E8B-E42966013A6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0800000">
            <a:off x="9213085" y="5910556"/>
            <a:ext cx="719079" cy="680384"/>
          </a:xfrm>
          <a:prstGeom prst="bentArrow">
            <a:avLst>
              <a:gd name="adj1" fmla="val 25000"/>
              <a:gd name="adj2" fmla="val 201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Šipka: doprava 25">
            <a:extLst>
              <a:ext uri="{FF2B5EF4-FFF2-40B4-BE49-F238E27FC236}">
                <a16:creationId xmlns:a16="http://schemas.microsoft.com/office/drawing/2014/main" id="{42BA6D0D-191F-5D7C-B29C-B19FAE042500}"/>
              </a:ext>
            </a:extLst>
          </p:cNvPr>
          <p:cNvSpPr/>
          <p:nvPr/>
        </p:nvSpPr>
        <p:spPr>
          <a:xfrm rot="20300220">
            <a:off x="4023221" y="5600975"/>
            <a:ext cx="666750" cy="46725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9860AB8-FE9D-4347-825C-A325DF50C04C}"/>
              </a:ext>
            </a:extLst>
          </p:cNvPr>
          <p:cNvSpPr txBox="1"/>
          <p:nvPr/>
        </p:nvSpPr>
        <p:spPr>
          <a:xfrm>
            <a:off x="0" y="6106886"/>
            <a:ext cx="12192000" cy="748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6CFB900-1A7A-32CB-6BB8-762DDF75ADD3}"/>
              </a:ext>
            </a:extLst>
          </p:cNvPr>
          <p:cNvSpPr txBox="1"/>
          <p:nvPr/>
        </p:nvSpPr>
        <p:spPr>
          <a:xfrm>
            <a:off x="704851" y="2371725"/>
            <a:ext cx="10906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0" b="1" dirty="0"/>
              <a:t>Děkuji za pozornost </a:t>
            </a:r>
          </a:p>
        </p:txBody>
      </p:sp>
    </p:spTree>
    <p:extLst>
      <p:ext uri="{BB962C8B-B14F-4D97-AF65-F5344CB8AC3E}">
        <p14:creationId xmlns:p14="http://schemas.microsoft.com/office/powerpoint/2010/main" val="18081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72CAF3B-DAAC-8E41-DA67-06DB614957B9}"/>
              </a:ext>
            </a:extLst>
          </p:cNvPr>
          <p:cNvSpPr txBox="1"/>
          <p:nvPr/>
        </p:nvSpPr>
        <p:spPr>
          <a:xfrm>
            <a:off x="752475" y="291346"/>
            <a:ext cx="104584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800" b="1" dirty="0">
                <a:solidFill>
                  <a:srgbClr val="C00000"/>
                </a:solidFill>
              </a:rPr>
              <a:t>Stávající kapacita ambulantní péče PLDD v ČR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7BCAF01-7310-51BC-DA67-67E1E196D915}"/>
              </a:ext>
            </a:extLst>
          </p:cNvPr>
          <p:cNvSpPr txBox="1"/>
          <p:nvPr/>
        </p:nvSpPr>
        <p:spPr>
          <a:xfrm>
            <a:off x="752475" y="2046422"/>
            <a:ext cx="54387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</a:rPr>
              <a:t>2 168 </a:t>
            </a:r>
            <a:r>
              <a:rPr lang="cs-CZ" sz="2800" dirty="0"/>
              <a:t>míst poskytování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C00000"/>
                </a:solidFill>
              </a:rPr>
              <a:t>2 131 </a:t>
            </a:r>
            <a:r>
              <a:rPr lang="cs-CZ" sz="2800" dirty="0"/>
              <a:t>lékařů L2+L3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/>
              <a:t>-&gt; </a:t>
            </a:r>
            <a:r>
              <a:rPr lang="cs-CZ" sz="2800" dirty="0">
                <a:solidFill>
                  <a:srgbClr val="C00000"/>
                </a:solidFill>
              </a:rPr>
              <a:t>1 870 </a:t>
            </a:r>
            <a:r>
              <a:rPr lang="cs-CZ" sz="2800" dirty="0"/>
              <a:t>úvazků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/>
              <a:t>Průměrný počet L2+L3 na 1 místo poskytování: 0,98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98042F8-124B-C274-1DA1-B30F5653773F}"/>
              </a:ext>
            </a:extLst>
          </p:cNvPr>
          <p:cNvSpPr txBox="1"/>
          <p:nvPr/>
        </p:nvSpPr>
        <p:spPr>
          <a:xfrm>
            <a:off x="6695970" y="2046422"/>
            <a:ext cx="5095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/>
              <a:t>Pacienti v kmeni celkem:           </a:t>
            </a:r>
            <a:r>
              <a:rPr lang="cs-CZ" sz="2800" b="1" dirty="0">
                <a:solidFill>
                  <a:srgbClr val="C00000"/>
                </a:solidFill>
              </a:rPr>
              <a:t>2 034 108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800" dirty="0"/>
              <a:t>z toho 27% děti do 4 let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44B7797-0726-9AA8-F256-5EB32981EF6A}"/>
              </a:ext>
            </a:extLst>
          </p:cNvPr>
          <p:cNvSpPr txBox="1"/>
          <p:nvPr/>
        </p:nvSpPr>
        <p:spPr>
          <a:xfrm>
            <a:off x="6676918" y="4692469"/>
            <a:ext cx="5095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/>
              <a:t>Průměrný počet pacientů na 1 úvazek L2 + L3: </a:t>
            </a:r>
            <a:r>
              <a:rPr lang="cs-CZ" sz="2800" b="1" dirty="0">
                <a:solidFill>
                  <a:srgbClr val="C00000"/>
                </a:solidFill>
              </a:rPr>
              <a:t>1 087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0F10D8E-02B8-9B85-8173-71BEF8D107B0}"/>
              </a:ext>
            </a:extLst>
          </p:cNvPr>
          <p:cNvSpPr txBox="1"/>
          <p:nvPr/>
        </p:nvSpPr>
        <p:spPr>
          <a:xfrm>
            <a:off x="6676919" y="3642426"/>
            <a:ext cx="5095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/>
              <a:t>Průměrný počet pacientů na 1 místo poskytování: </a:t>
            </a:r>
            <a:r>
              <a:rPr lang="cs-CZ" sz="2800" b="1" dirty="0">
                <a:solidFill>
                  <a:srgbClr val="C00000"/>
                </a:solidFill>
              </a:rPr>
              <a:t>938</a:t>
            </a:r>
          </a:p>
        </p:txBody>
      </p:sp>
    </p:spTree>
    <p:extLst>
      <p:ext uri="{BB962C8B-B14F-4D97-AF65-F5344CB8AC3E}">
        <p14:creationId xmlns:p14="http://schemas.microsoft.com/office/powerpoint/2010/main" val="29244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9860AB8-FE9D-4347-825C-A325DF50C04C}"/>
              </a:ext>
            </a:extLst>
          </p:cNvPr>
          <p:cNvSpPr txBox="1"/>
          <p:nvPr/>
        </p:nvSpPr>
        <p:spPr>
          <a:xfrm>
            <a:off x="0" y="6106886"/>
            <a:ext cx="12192000" cy="748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4DE167A-7F89-4000-A1CC-E8DB9BE67EB4}"/>
              </a:ext>
            </a:extLst>
          </p:cNvPr>
          <p:cNvSpPr txBox="1"/>
          <p:nvPr/>
        </p:nvSpPr>
        <p:spPr>
          <a:xfrm>
            <a:off x="272435" y="20529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Celkové hodnocení pokrytí populace 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7F731E3-5A4C-55A8-C182-141C7DC98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55618"/>
              </p:ext>
            </p:extLst>
          </p:nvPr>
        </p:nvGraphicFramePr>
        <p:xfrm>
          <a:off x="438140" y="811240"/>
          <a:ext cx="11481425" cy="5486400"/>
        </p:xfrm>
        <a:graphic>
          <a:graphicData uri="http://schemas.openxmlformats.org/drawingml/2006/table">
            <a:tbl>
              <a:tblPr firstRow="1" lastRow="1">
                <a:tableStyleId>{9D7B26C5-4107-4FEC-AEDC-1716B250A1EF}</a:tableStyleId>
              </a:tblPr>
              <a:tblGrid>
                <a:gridCol w="4719618">
                  <a:extLst>
                    <a:ext uri="{9D8B030D-6E8A-4147-A177-3AD203B41FA5}">
                      <a16:colId xmlns:a16="http://schemas.microsoft.com/office/drawing/2014/main" val="585360492"/>
                    </a:ext>
                  </a:extLst>
                </a:gridCol>
                <a:gridCol w="2465122">
                  <a:extLst>
                    <a:ext uri="{9D8B030D-6E8A-4147-A177-3AD203B41FA5}">
                      <a16:colId xmlns:a16="http://schemas.microsoft.com/office/drawing/2014/main" val="394128403"/>
                    </a:ext>
                  </a:extLst>
                </a:gridCol>
                <a:gridCol w="2265415">
                  <a:extLst>
                    <a:ext uri="{9D8B030D-6E8A-4147-A177-3AD203B41FA5}">
                      <a16:colId xmlns:a16="http://schemas.microsoft.com/office/drawing/2014/main" val="2419409717"/>
                    </a:ext>
                  </a:extLst>
                </a:gridCol>
                <a:gridCol w="2031270">
                  <a:extLst>
                    <a:ext uri="{9D8B030D-6E8A-4147-A177-3AD203B41FA5}">
                      <a16:colId xmlns:a16="http://schemas.microsoft.com/office/drawing/2014/main" val="1248665325"/>
                    </a:ext>
                  </a:extLst>
                </a:gridCol>
              </a:tblGrid>
              <a:tr h="8405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Kraj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obyvatelé </a:t>
                      </a:r>
                    </a:p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k 31.12.2022 </a:t>
                      </a:r>
                      <a:br>
                        <a:rPr lang="cs-CZ" sz="2000" u="none" strike="noStrike" dirty="0">
                          <a:effectLst/>
                        </a:rPr>
                      </a:br>
                      <a:r>
                        <a:rPr lang="cs-CZ" sz="2000" u="none" strike="noStrike" dirty="0">
                          <a:effectLst/>
                        </a:rPr>
                        <a:t>věk 0-19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D</a:t>
                      </a:r>
                      <a:r>
                        <a:rPr lang="it-IT" sz="2000" u="none" strike="noStrike" dirty="0">
                          <a:effectLst/>
                        </a:rPr>
                        <a:t>ěti u PL </a:t>
                      </a:r>
                      <a:endParaRPr lang="cs-CZ" sz="20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it-IT" sz="2000" u="none" strike="noStrike" dirty="0">
                          <a:effectLst/>
                        </a:rPr>
                        <a:t>pro dospělé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Děti pravděpodobně  </a:t>
                      </a:r>
                    </a:p>
                    <a:p>
                      <a:pPr algn="l" fontAlgn="ctr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bez kapitace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6189646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Hlavní město Praha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284 794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9 307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11 311 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751298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Středočeský kraj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336 986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10 621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59 120 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6118261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Jihočeský kraj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137 810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5 113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9 783 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8414945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Plzeňský kraj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125 889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5 169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11 608 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5418097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Karlovarský kraj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59 670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2 617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7 983 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2561124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Ústecký kraj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173 721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6 641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15 316 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5533997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Liberecký kraj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96 770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4 208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7 683 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1559206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Královéhradecký kraj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116 323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4 953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5 541 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2613771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Pardubický kraj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112 958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4 708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10 473 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2547221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Kraj Vysočina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108 190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5 421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7 318 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7242254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Jihomoravský kraj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260 760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10 321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16 757 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7813962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Olomoucký kraj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131 894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5 791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5 839 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7059106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Zlínský kraj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118 200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4 730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5 224 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3481302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Moravskoslezský kraj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243 532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11 872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7 961 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537603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ČR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2 307 497 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91 472 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181 917 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0736510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683CE036-1FEA-5DB3-8379-8FE27EA85108}"/>
              </a:ext>
            </a:extLst>
          </p:cNvPr>
          <p:cNvSpPr txBox="1"/>
          <p:nvPr/>
        </p:nvSpPr>
        <p:spPr>
          <a:xfrm>
            <a:off x="8311831" y="6414965"/>
            <a:ext cx="172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273 389</a:t>
            </a:r>
          </a:p>
        </p:txBody>
      </p:sp>
    </p:spTree>
    <p:extLst>
      <p:ext uri="{BB962C8B-B14F-4D97-AF65-F5344CB8AC3E}">
        <p14:creationId xmlns:p14="http://schemas.microsoft.com/office/powerpoint/2010/main" val="64852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6040307-9229-2B06-A5C1-41F414AF5E4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Mezinárodní srovnání počtu VŠEOBECNÝCH PEDIATRŮ </a:t>
            </a:r>
            <a:br>
              <a:rPr lang="cs-CZ" dirty="0"/>
            </a:br>
            <a:r>
              <a:rPr lang="cs-CZ" dirty="0"/>
              <a:t>na 100 000 obyvatel v roce 2020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BACD57D-E4C8-B7A5-97CA-190EC8CA7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308121"/>
              </p:ext>
            </p:extLst>
          </p:nvPr>
        </p:nvGraphicFramePr>
        <p:xfrm>
          <a:off x="259882" y="1357159"/>
          <a:ext cx="11434813" cy="458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80FCE3DE-ACCA-7BCB-1FC4-5FA4D45D9196}"/>
              </a:ext>
            </a:extLst>
          </p:cNvPr>
          <p:cNvSpPr txBox="1"/>
          <p:nvPr/>
        </p:nvSpPr>
        <p:spPr>
          <a:xfrm>
            <a:off x="10594731" y="1218659"/>
            <a:ext cx="1597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Eurostat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DFDD493-B74E-3F51-D270-00DDA4D4BF7F}"/>
              </a:ext>
            </a:extLst>
          </p:cNvPr>
          <p:cNvSpPr txBox="1"/>
          <p:nvPr/>
        </p:nvSpPr>
        <p:spPr>
          <a:xfrm>
            <a:off x="4528038" y="6539717"/>
            <a:ext cx="7500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https://ec.europa.eu/eurostat/databrowser/view/HLTH_RS_SPEC__custom_6422816/default/table?lang=en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E788C67-1350-5A97-408E-F35130C8FEC0}"/>
              </a:ext>
            </a:extLst>
          </p:cNvPr>
          <p:cNvSpPr txBox="1"/>
          <p:nvPr/>
        </p:nvSpPr>
        <p:spPr>
          <a:xfrm>
            <a:off x="163629" y="6003843"/>
            <a:ext cx="6381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Z důvodu nedostupnosti dat byl použit údaj za rok 2019.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226AAFD-B7C9-00BB-931F-14BE1AB0DAAF}"/>
              </a:ext>
            </a:extLst>
          </p:cNvPr>
          <p:cNvSpPr/>
          <p:nvPr/>
        </p:nvSpPr>
        <p:spPr>
          <a:xfrm>
            <a:off x="7370064" y="3429000"/>
            <a:ext cx="294640" cy="1463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19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4">
            <a:extLst>
              <a:ext uri="{FF2B5EF4-FFF2-40B4-BE49-F238E27FC236}">
                <a16:creationId xmlns:a16="http://schemas.microsoft.com/office/drawing/2014/main" id="{85DF8549-49A9-4045-9440-3C137B807487}"/>
              </a:ext>
            </a:extLst>
          </p:cNvPr>
          <p:cNvSpPr txBox="1">
            <a:spLocks/>
          </p:cNvSpPr>
          <p:nvPr/>
        </p:nvSpPr>
        <p:spPr>
          <a:xfrm>
            <a:off x="100676" y="4504278"/>
            <a:ext cx="10002103" cy="14234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Jak zásadně je ohrožena péče PLDD demografickým stárnutím populace lékařů? </a:t>
            </a:r>
          </a:p>
        </p:txBody>
      </p:sp>
    </p:spTree>
    <p:extLst>
      <p:ext uri="{BB962C8B-B14F-4D97-AF65-F5344CB8AC3E}">
        <p14:creationId xmlns:p14="http://schemas.microsoft.com/office/powerpoint/2010/main" val="361134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341044" y="150163"/>
            <a:ext cx="11144250" cy="569598"/>
          </a:xfrm>
        </p:spPr>
        <p:txBody>
          <a:bodyPr anchor="t">
            <a:noAutofit/>
          </a:bodyPr>
          <a:lstStyle/>
          <a:p>
            <a:r>
              <a:rPr lang="cs-CZ" sz="2800" b="1" dirty="0">
                <a:solidFill>
                  <a:srgbClr val="C00000"/>
                </a:solidFill>
                <a:latin typeface="+mn-lt"/>
              </a:rPr>
              <a:t>Praktičtí lékaři pro děti a dorost aktivní v roce 2022 podle věku a pohlaví</a:t>
            </a:r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7E45D4C3-2939-42FD-8E3A-28D76CD39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779224"/>
              </p:ext>
            </p:extLst>
          </p:nvPr>
        </p:nvGraphicFramePr>
        <p:xfrm>
          <a:off x="434687" y="2962905"/>
          <a:ext cx="4941985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bdélník 24">
            <a:extLst>
              <a:ext uri="{FF2B5EF4-FFF2-40B4-BE49-F238E27FC236}">
                <a16:creationId xmlns:a16="http://schemas.microsoft.com/office/drawing/2014/main" id="{EA6A3B37-5462-446B-87D6-C1BAD7E52537}"/>
              </a:ext>
            </a:extLst>
          </p:cNvPr>
          <p:cNvSpPr/>
          <p:nvPr/>
        </p:nvSpPr>
        <p:spPr>
          <a:xfrm rot="16200000">
            <a:off x="-256940" y="4491684"/>
            <a:ext cx="1195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Absolutní počet</a:t>
            </a:r>
          </a:p>
        </p:txBody>
      </p:sp>
      <p:graphicFrame>
        <p:nvGraphicFramePr>
          <p:cNvPr id="26" name="Graf 25">
            <a:extLst>
              <a:ext uri="{FF2B5EF4-FFF2-40B4-BE49-F238E27FC236}">
                <a16:creationId xmlns:a16="http://schemas.microsoft.com/office/drawing/2014/main" id="{DDC12121-E348-406B-878C-AD58F4432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086533"/>
              </p:ext>
            </p:extLst>
          </p:nvPr>
        </p:nvGraphicFramePr>
        <p:xfrm>
          <a:off x="6620033" y="2943469"/>
          <a:ext cx="5137280" cy="372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Obdélník 26">
            <a:extLst>
              <a:ext uri="{FF2B5EF4-FFF2-40B4-BE49-F238E27FC236}">
                <a16:creationId xmlns:a16="http://schemas.microsoft.com/office/drawing/2014/main" id="{BA36FBF8-0C8F-4CB7-888A-062417DE16E1}"/>
              </a:ext>
            </a:extLst>
          </p:cNvPr>
          <p:cNvSpPr/>
          <p:nvPr/>
        </p:nvSpPr>
        <p:spPr>
          <a:xfrm rot="16200000">
            <a:off x="5928407" y="4629180"/>
            <a:ext cx="1195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Absolutní počet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603F4F12-EADC-4040-A1C3-FB66E651AC66}"/>
              </a:ext>
            </a:extLst>
          </p:cNvPr>
          <p:cNvSpPr/>
          <p:nvPr/>
        </p:nvSpPr>
        <p:spPr>
          <a:xfrm>
            <a:off x="5884633" y="1076826"/>
            <a:ext cx="161723" cy="1582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CC10D914-0C01-43C2-9324-B55E3010565D}"/>
              </a:ext>
            </a:extLst>
          </p:cNvPr>
          <p:cNvSpPr/>
          <p:nvPr/>
        </p:nvSpPr>
        <p:spPr>
          <a:xfrm>
            <a:off x="7820343" y="1076826"/>
            <a:ext cx="161723" cy="158261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F2F49FC0-370C-4434-B0D6-4D509EB9E761}"/>
              </a:ext>
            </a:extLst>
          </p:cNvPr>
          <p:cNvSpPr/>
          <p:nvPr/>
        </p:nvSpPr>
        <p:spPr>
          <a:xfrm>
            <a:off x="1105543" y="2783311"/>
            <a:ext cx="37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lékařů celkem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01BE7853-6E73-4C8E-9409-3DC416969BB7}"/>
              </a:ext>
            </a:extLst>
          </p:cNvPr>
          <p:cNvSpPr/>
          <p:nvPr/>
        </p:nvSpPr>
        <p:spPr>
          <a:xfrm>
            <a:off x="7566095" y="2783311"/>
            <a:ext cx="37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lékařů podle pohlaví</a:t>
            </a:r>
          </a:p>
        </p:txBody>
      </p:sp>
      <p:graphicFrame>
        <p:nvGraphicFramePr>
          <p:cNvPr id="32" name="Tabulka 31">
            <a:extLst>
              <a:ext uri="{FF2B5EF4-FFF2-40B4-BE49-F238E27FC236}">
                <a16:creationId xmlns:a16="http://schemas.microsoft.com/office/drawing/2014/main" id="{A9E47A74-A553-4178-B0C1-A6E18E5D7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418227"/>
              </p:ext>
            </p:extLst>
          </p:nvPr>
        </p:nvGraphicFramePr>
        <p:xfrm>
          <a:off x="2066979" y="992507"/>
          <a:ext cx="7172271" cy="1513123"/>
        </p:xfrm>
        <a:graphic>
          <a:graphicData uri="http://schemas.openxmlformats.org/drawingml/2006/table">
            <a:tbl>
              <a:tblPr/>
              <a:tblGrid>
                <a:gridCol w="1327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922683316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423885553"/>
                    </a:ext>
                  </a:extLst>
                </a:gridCol>
              </a:tblGrid>
              <a:tr h="308055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Muži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Ženy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60643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věk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60 a více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47,1 %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52,3 %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46,2 %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65 a více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32,5 %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36,1 %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31,9 %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D41D853E-92BF-8FFC-1326-15F3ADCDAB1D}"/>
              </a:ext>
            </a:extLst>
          </p:cNvPr>
          <p:cNvSpPr txBox="1"/>
          <p:nvPr/>
        </p:nvSpPr>
        <p:spPr>
          <a:xfrm>
            <a:off x="321526" y="598796"/>
            <a:ext cx="1153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Definice: všichni aktivní lékaři se specializací pediatr nebo PLDD a/nebo lékaři pracující v samostatné ordinaci PLDD, stav k 31.12.2022.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9503032-9C07-0841-4B25-6FCCEAF99C38}"/>
              </a:ext>
            </a:extLst>
          </p:cNvPr>
          <p:cNvSpPr txBox="1"/>
          <p:nvPr/>
        </p:nvSpPr>
        <p:spPr>
          <a:xfrm>
            <a:off x="2905679" y="6461355"/>
            <a:ext cx="6097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zdravotnických pracovníků (NR-ZP)</a:t>
            </a:r>
          </a:p>
        </p:txBody>
      </p:sp>
    </p:spTree>
    <p:extLst>
      <p:ext uri="{BB962C8B-B14F-4D97-AF65-F5344CB8AC3E}">
        <p14:creationId xmlns:p14="http://schemas.microsoft.com/office/powerpoint/2010/main" val="55564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12954"/>
            <a:ext cx="661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poskytovatelů zdravotních služeb (NRPZS)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Dynamika počtu ordinací praktických lékařů pro </a:t>
            </a:r>
            <a:r>
              <a:rPr lang="cs-CZ" dirty="0">
                <a:solidFill>
                  <a:srgbClr val="C00000"/>
                </a:solidFill>
              </a:rPr>
              <a:t>děti a dorost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v letech 2018-2022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76" name="Tabulk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06084"/>
              </p:ext>
            </p:extLst>
          </p:nvPr>
        </p:nvGraphicFramePr>
        <p:xfrm>
          <a:off x="6875585" y="3606776"/>
          <a:ext cx="2651760" cy="1977390"/>
        </p:xfrm>
        <a:graphic>
          <a:graphicData uri="http://schemas.openxmlformats.org/drawingml/2006/table">
            <a:tbl>
              <a:tblPr/>
              <a:tblGrid>
                <a:gridCol w="1325880">
                  <a:extLst>
                    <a:ext uri="{9D8B030D-6E8A-4147-A177-3AD203B41FA5}">
                      <a16:colId xmlns:a16="http://schemas.microsoft.com/office/drawing/2014/main" val="4173653498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115">
                <a:tc>
                  <a:txBody>
                    <a:bodyPr/>
                    <a:lstStyle/>
                    <a:p>
                      <a:pPr algn="ctr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Roční bilance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-62 (-2,4%)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-60 (-2,4%)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-79 (-3,1%)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-49 (-1,5%)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-86 (-3,4%)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363215"/>
                  </a:ext>
                </a:extLst>
              </a:tr>
            </a:tbl>
          </a:graphicData>
        </a:graphic>
      </p:graphicFrame>
      <p:sp>
        <p:nvSpPr>
          <p:cNvPr id="44" name="TextBox 46">
            <a:extLst>
              <a:ext uri="{FF2B5EF4-FFF2-40B4-BE49-F238E27FC236}">
                <a16:creationId xmlns:a16="http://schemas.microsoft.com/office/drawing/2014/main" id="{544738CE-0108-4BC6-9486-5B5F31279E3C}"/>
              </a:ext>
            </a:extLst>
          </p:cNvPr>
          <p:cNvSpPr txBox="1"/>
          <p:nvPr/>
        </p:nvSpPr>
        <p:spPr>
          <a:xfrm>
            <a:off x="1657836" y="1579933"/>
            <a:ext cx="3512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bilance počtu míst PLDD v letech 2018-2022</a:t>
            </a:r>
          </a:p>
        </p:txBody>
      </p:sp>
      <p:graphicFrame>
        <p:nvGraphicFramePr>
          <p:cNvPr id="12" name="Table 45">
            <a:extLst>
              <a:ext uri="{FF2B5EF4-FFF2-40B4-BE49-F238E27FC236}">
                <a16:creationId xmlns:a16="http://schemas.microsoft.com/office/drawing/2014/main" id="{E83B9F54-D9D5-AE82-20D2-76032F3FE3B5}"/>
              </a:ext>
            </a:extLst>
          </p:cNvPr>
          <p:cNvGraphicFramePr>
            <a:graphicFrameLocks noGrp="1"/>
          </p:cNvGraphicFramePr>
          <p:nvPr/>
        </p:nvGraphicFramePr>
        <p:xfrm>
          <a:off x="868075" y="1977542"/>
          <a:ext cx="4693825" cy="3903345"/>
        </p:xfrm>
        <a:graphic>
          <a:graphicData uri="http://schemas.openxmlformats.org/drawingml/2006/table">
            <a:tbl>
              <a:tblPr/>
              <a:tblGrid>
                <a:gridCol w="3544534">
                  <a:extLst>
                    <a:ext uri="{9D8B030D-6E8A-4147-A177-3AD203B41FA5}">
                      <a16:colId xmlns:a16="http://schemas.microsoft.com/office/drawing/2014/main" val="406821776"/>
                    </a:ext>
                  </a:extLst>
                </a:gridCol>
                <a:gridCol w="293615">
                  <a:extLst>
                    <a:ext uri="{9D8B030D-6E8A-4147-A177-3AD203B41FA5}">
                      <a16:colId xmlns:a16="http://schemas.microsoft.com/office/drawing/2014/main" val="1683923342"/>
                    </a:ext>
                  </a:extLst>
                </a:gridCol>
                <a:gridCol w="327170">
                  <a:extLst>
                    <a:ext uri="{9D8B030D-6E8A-4147-A177-3AD203B41FA5}">
                      <a16:colId xmlns:a16="http://schemas.microsoft.com/office/drawing/2014/main" val="1539128207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1925309117"/>
                    </a:ext>
                  </a:extLst>
                </a:gridCol>
              </a:tblGrid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+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Bil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ance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7677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09513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671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70582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1717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91307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381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13560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3905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063919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55381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42789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0100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98580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386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cs-CZ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75863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30793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638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6944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47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7993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267646"/>
                  </a:ext>
                </a:extLst>
              </a:tr>
            </a:tbl>
          </a:graphicData>
        </a:graphic>
      </p:graphicFrame>
      <p:graphicFrame>
        <p:nvGraphicFramePr>
          <p:cNvPr id="13" name="Chart 6">
            <a:extLst>
              <a:ext uri="{FF2B5EF4-FFF2-40B4-BE49-F238E27FC236}">
                <a16:creationId xmlns:a16="http://schemas.microsoft.com/office/drawing/2014/main" id="{2F80E624-300C-A7C2-CF76-B2A85CFC1CD1}"/>
              </a:ext>
            </a:extLst>
          </p:cNvPr>
          <p:cNvGraphicFramePr/>
          <p:nvPr/>
        </p:nvGraphicFramePr>
        <p:xfrm>
          <a:off x="795626" y="1892600"/>
          <a:ext cx="3527682" cy="408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8">
            <a:extLst>
              <a:ext uri="{FF2B5EF4-FFF2-40B4-BE49-F238E27FC236}">
                <a16:creationId xmlns:a16="http://schemas.microsoft.com/office/drawing/2014/main" id="{E064D87C-32B5-481F-B57A-131DDBA60F09}"/>
              </a:ext>
            </a:extLst>
          </p:cNvPr>
          <p:cNvSpPr txBox="1"/>
          <p:nvPr/>
        </p:nvSpPr>
        <p:spPr>
          <a:xfrm>
            <a:off x="781845" y="4595471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velikosti sídla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66D0E8E5-A53F-279A-0142-3BC0B581CA03}"/>
              </a:ext>
            </a:extLst>
          </p:cNvPr>
          <p:cNvSpPr txBox="1"/>
          <p:nvPr/>
        </p:nvSpPr>
        <p:spPr>
          <a:xfrm>
            <a:off x="784616" y="1979737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kraje</a:t>
            </a:r>
          </a:p>
        </p:txBody>
      </p:sp>
      <p:graphicFrame>
        <p:nvGraphicFramePr>
          <p:cNvPr id="17" name="Table 11">
            <a:extLst>
              <a:ext uri="{FF2B5EF4-FFF2-40B4-BE49-F238E27FC236}">
                <a16:creationId xmlns:a16="http://schemas.microsoft.com/office/drawing/2014/main" id="{4C20D308-9EE0-830A-063E-94F923A81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12171"/>
              </p:ext>
            </p:extLst>
          </p:nvPr>
        </p:nvGraphicFramePr>
        <p:xfrm>
          <a:off x="6808910" y="1787042"/>
          <a:ext cx="4878264" cy="1101313"/>
        </p:xfrm>
        <a:graphic>
          <a:graphicData uri="http://schemas.openxmlformats.org/drawingml/2006/table">
            <a:tbl>
              <a:tblPr/>
              <a:tblGrid>
                <a:gridCol w="1673919">
                  <a:extLst>
                    <a:ext uri="{9D8B030D-6E8A-4147-A177-3AD203B41FA5}">
                      <a16:colId xmlns:a16="http://schemas.microsoft.com/office/drawing/2014/main" val="3853287201"/>
                    </a:ext>
                  </a:extLst>
                </a:gridCol>
                <a:gridCol w="1068115">
                  <a:extLst>
                    <a:ext uri="{9D8B030D-6E8A-4147-A177-3AD203B41FA5}">
                      <a16:colId xmlns:a16="http://schemas.microsoft.com/office/drawing/2014/main" val="3872390175"/>
                    </a:ext>
                  </a:extLst>
                </a:gridCol>
                <a:gridCol w="1068115">
                  <a:extLst>
                    <a:ext uri="{9D8B030D-6E8A-4147-A177-3AD203B41FA5}">
                      <a16:colId xmlns:a16="http://schemas.microsoft.com/office/drawing/2014/main" val="2814374472"/>
                    </a:ext>
                  </a:extLst>
                </a:gridCol>
                <a:gridCol w="1068115">
                  <a:extLst>
                    <a:ext uri="{9D8B030D-6E8A-4147-A177-3AD203B41FA5}">
                      <a16:colId xmlns:a16="http://schemas.microsoft.com/office/drawing/2014/main" val="3360779753"/>
                    </a:ext>
                  </a:extLst>
                </a:gridCol>
              </a:tblGrid>
              <a:tr h="421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Bilance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2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807266"/>
                  </a:ext>
                </a:extLst>
              </a:tr>
              <a:tr h="459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cs-CZ" sz="2200" b="1" u="none" strike="noStrike" dirty="0">
                          <a:effectLst/>
                        </a:rPr>
                        <a:t>Celá ČR 2018-2022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336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387</a:t>
                      </a:r>
                      <a:endParaRPr lang="en-US" sz="2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723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8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4290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CUSTOMSORTGLOBALLY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1_Motiv Office">
  <a:themeElements>
    <a:clrScheme name="Z_20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7BC1"/>
      </a:accent1>
      <a:accent2>
        <a:srgbClr val="8CC841"/>
      </a:accent2>
      <a:accent3>
        <a:srgbClr val="DA2128"/>
      </a:accent3>
      <a:accent4>
        <a:srgbClr val="C8C8C8"/>
      </a:accent4>
      <a:accent5>
        <a:srgbClr val="7F0506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UZIS-20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2F7A"/>
      </a:accent1>
      <a:accent2>
        <a:srgbClr val="93A8CD"/>
      </a:accent2>
      <a:accent3>
        <a:srgbClr val="DA2B47"/>
      </a:accent3>
      <a:accent4>
        <a:srgbClr val="BBC747"/>
      </a:accent4>
      <a:accent5>
        <a:srgbClr val="7B3C8E"/>
      </a:accent5>
      <a:accent6>
        <a:srgbClr val="E6B03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zis-prezentace.pptx" id="{D217B08B-AB60-4225-B7C6-F3F24BDBDACF}" vid="{06F73199-D0EF-4FCD-B935-22E4C402591B}"/>
    </a:ext>
  </a:extLst>
</a:theme>
</file>

<file path=ppt/theme/theme7.xml><?xml version="1.0" encoding="utf-8"?>
<a:theme xmlns:a="http://schemas.openxmlformats.org/drawingml/2006/main" name="Motiv systému Office">
  <a:themeElements>
    <a:clrScheme name="Vlastní 6">
      <a:dk1>
        <a:srgbClr val="000000"/>
      </a:dk1>
      <a:lt1>
        <a:sysClr val="window" lastClr="FFFFFF"/>
      </a:lt1>
      <a:dk2>
        <a:srgbClr val="000000"/>
      </a:dk2>
      <a:lt2>
        <a:srgbClr val="F2F2F2"/>
      </a:lt2>
      <a:accent1>
        <a:srgbClr val="E7B13D"/>
      </a:accent1>
      <a:accent2>
        <a:srgbClr val="3D67BC"/>
      </a:accent2>
      <a:accent3>
        <a:srgbClr val="274073"/>
      </a:accent3>
      <a:accent4>
        <a:srgbClr val="84848E"/>
      </a:accent4>
      <a:accent5>
        <a:srgbClr val="D8D8D8"/>
      </a:accent5>
      <a:accent6>
        <a:srgbClr val="DDDCE0"/>
      </a:accent6>
      <a:hlink>
        <a:srgbClr val="1919FF"/>
      </a:hlink>
      <a:folHlink>
        <a:srgbClr val="00005F"/>
      </a:folHlink>
    </a:clrScheme>
    <a:fontScheme name="Paliativní péč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8111</TotalTime>
  <Words>2932</Words>
  <Application>Microsoft Macintosh PowerPoint</Application>
  <PresentationFormat>Širokoúhlá obrazovka</PresentationFormat>
  <Paragraphs>873</Paragraphs>
  <Slides>39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10</vt:i4>
      </vt:variant>
      <vt:variant>
        <vt:lpstr>Nadpisy snímků</vt:lpstr>
      </vt:variant>
      <vt:variant>
        <vt:i4>39</vt:i4>
      </vt:variant>
    </vt:vector>
  </HeadingPairs>
  <TitlesOfParts>
    <vt:vector size="58" baseType="lpstr">
      <vt:lpstr>Arial</vt:lpstr>
      <vt:lpstr>Arial Black</vt:lpstr>
      <vt:lpstr>Avenir Next</vt:lpstr>
      <vt:lpstr>Avenir Next Condensed</vt:lpstr>
      <vt:lpstr>Calibri</vt:lpstr>
      <vt:lpstr>Calibri Light</vt:lpstr>
      <vt:lpstr>Courier New</vt:lpstr>
      <vt:lpstr>Insight print</vt:lpstr>
      <vt:lpstr>Wingdings</vt:lpstr>
      <vt:lpstr>1_Motiv Office</vt:lpstr>
      <vt:lpstr>3_Motiv Office</vt:lpstr>
      <vt:lpstr>Office Theme</vt:lpstr>
      <vt:lpstr>5_Motiv Office</vt:lpstr>
      <vt:lpstr>15_Motiv Office</vt:lpstr>
      <vt:lpstr>Motiv Office</vt:lpstr>
      <vt:lpstr>Motiv systému Office</vt:lpstr>
      <vt:lpstr>7_Motiv Office</vt:lpstr>
      <vt:lpstr>2_Motiv Office</vt:lpstr>
      <vt:lpstr>6_Motiv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Mezinárodní srovnání počtu VŠEOBECNÝCH PEDIATRŮ  na 100 000 obyvatel v roce 2020</vt:lpstr>
      <vt:lpstr>Prezentace aplikace PowerPoint</vt:lpstr>
      <vt:lpstr>Praktičtí lékaři pro děti a dorost aktivní v roce 2022 podle věku a pohlaví</vt:lpstr>
      <vt:lpstr>Dynamika počtu ordinací praktických lékařů pro děti a dorost  v letech 2018-2022 </vt:lpstr>
      <vt:lpstr>Dynamika počtu ordinací praktických lékařů pro děti a dorost  v letech 2018-2022 </vt:lpstr>
      <vt:lpstr>Prezentace aplikace PowerPoint</vt:lpstr>
      <vt:lpstr>Prezentace aplikace PowerPoint</vt:lpstr>
      <vt:lpstr>Prezentace aplikace PowerPoint</vt:lpstr>
      <vt:lpstr>Prezentace aplikace PowerPoint</vt:lpstr>
      <vt:lpstr>Parametry navyšující rizikové skóre pro chybějící kapacitu </vt:lpstr>
      <vt:lpstr>Modelový odhad podílu dětí v kapitaci PLDD dle rizikového skóre </vt:lpstr>
      <vt:lpstr>Prezentace aplikace PowerPoint</vt:lpstr>
      <vt:lpstr>PROBLÉM S DOSTUPNOSTÍ KAPACIT PLDD JE AKUTNÍ   Plošný audit dat potvrdil prohlubující se problém s kapacitou praktických lékařů pro děti a dorost.   </vt:lpstr>
      <vt:lpstr>Rozložení rizika není mezi regiony rovnoměrné </vt:lpstr>
      <vt:lpstr>V následujících 5 – 7 letech hrozí odchod 700 – 900 PLDD do důchodu a již nyní chybí kapitační péče u cca 180 tis. dětí   Řešení pro urychlené získání až 1 000 lékařů PLDD? </vt:lpstr>
      <vt:lpstr>Prezentace aplikace PowerPoint</vt:lpstr>
      <vt:lpstr>Prezentace aplikace PowerPoint</vt:lpstr>
      <vt:lpstr>Prezentace aplikace PowerPoint</vt:lpstr>
      <vt:lpstr>Řešení pro urychlené získání až 1 000 lékařů PLDD? </vt:lpstr>
      <vt:lpstr>Řešení pro urychlené získání až 1 000 lékařů PLDD? </vt:lpstr>
      <vt:lpstr>Prezentace aplikace PowerPoint</vt:lpstr>
      <vt:lpstr>Prezentace aplikace PowerPoint</vt:lpstr>
      <vt:lpstr>V dostupných kapacitách PL jsou velké rozdíly mezi regiony, dle přepočtených úvazků na 100 tis. osob kraje je nejhorší situace v Středočeském kraji.</vt:lpstr>
      <vt:lpstr>Samostatné ordinace (ambulance) v ČR: počet obyvatel na 1 úvazek lékaře</vt:lpstr>
      <vt:lpstr>Mezinárodní srovnání počtu praktických lékařů  na 100 000 obyvatel v roce 2020</vt:lpstr>
      <vt:lpstr>Největším problémem je ale věk PL, téměř třetina kapacit je již nyní v důchodovém věku, 40% kapacit je kryto lékaři nad 60 let věku. V tomto ohledu je nejhorší situace v krajích: Jihočeský, Plzeňský, Jihomoravský, Karlovarský. </vt:lpstr>
      <vt:lpstr>Prezentace aplikace PowerPoint</vt:lpstr>
      <vt:lpstr>Dynamika počtu ordinací praktických lékařů pro dospělé </vt:lpstr>
      <vt:lpstr>Dynamika počtu ordinací praktických lékařů pro dospělé v letech 2018-2022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Koptíková Jana</dc:creator>
  <cp:lastModifiedBy>David Šmehlík</cp:lastModifiedBy>
  <cp:revision>241</cp:revision>
  <dcterms:created xsi:type="dcterms:W3CDTF">2019-05-28T15:33:45Z</dcterms:created>
  <dcterms:modified xsi:type="dcterms:W3CDTF">2023-10-24T14:29:08Z</dcterms:modified>
</cp:coreProperties>
</file>