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1"/>
  </p:sldMasterIdLst>
  <p:notesMasterIdLst>
    <p:notesMasterId r:id="rId38"/>
  </p:notesMasterIdLst>
  <p:sldIdLst>
    <p:sldId id="406" r:id="rId2"/>
    <p:sldId id="368" r:id="rId3"/>
    <p:sldId id="404" r:id="rId4"/>
    <p:sldId id="417" r:id="rId5"/>
    <p:sldId id="407" r:id="rId6"/>
    <p:sldId id="372" r:id="rId7"/>
    <p:sldId id="397" r:id="rId8"/>
    <p:sldId id="370" r:id="rId9"/>
    <p:sldId id="374" r:id="rId10"/>
    <p:sldId id="366" r:id="rId11"/>
    <p:sldId id="376" r:id="rId12"/>
    <p:sldId id="387" r:id="rId13"/>
    <p:sldId id="408" r:id="rId14"/>
    <p:sldId id="409" r:id="rId15"/>
    <p:sldId id="410" r:id="rId16"/>
    <p:sldId id="411" r:id="rId17"/>
    <p:sldId id="412" r:id="rId18"/>
    <p:sldId id="419" r:id="rId19"/>
    <p:sldId id="413" r:id="rId20"/>
    <p:sldId id="379" r:id="rId21"/>
    <p:sldId id="373" r:id="rId22"/>
    <p:sldId id="369" r:id="rId23"/>
    <p:sldId id="414" r:id="rId24"/>
    <p:sldId id="378" r:id="rId25"/>
    <p:sldId id="377" r:id="rId26"/>
    <p:sldId id="415" r:id="rId27"/>
    <p:sldId id="381" r:id="rId28"/>
    <p:sldId id="384" r:id="rId29"/>
    <p:sldId id="385" r:id="rId30"/>
    <p:sldId id="386" r:id="rId31"/>
    <p:sldId id="416" r:id="rId32"/>
    <p:sldId id="420" r:id="rId33"/>
    <p:sldId id="401" r:id="rId34"/>
    <p:sldId id="402" r:id="rId35"/>
    <p:sldId id="356" r:id="rId36"/>
    <p:sldId id="400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2"/>
    <p:restoredTop sz="94099"/>
  </p:normalViewPr>
  <p:slideViewPr>
    <p:cSldViewPr snapToGrid="0" snapToObjects="1">
      <p:cViewPr varScale="1">
        <p:scale>
          <a:sx n="40" d="100"/>
          <a:sy n="40" d="100"/>
        </p:scale>
        <p:origin x="240" y="1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davidsmehlik/Desktop/David%20AGENDA/9c97d03e-e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xMode val="edge"/>
          <c:yMode val="edge"/>
          <c:x val="7.8787344891292077E-3"/>
          <c:y val="0.12598032922924401"/>
          <c:w val="0.99015158188858854"/>
          <c:h val="0.8665572166104964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'g5-11'!$B$30</c:f>
              <c:strCache>
                <c:ptCount val="1"/>
                <c:pt idx="0">
                  <c:v>General outpatient care</c:v>
                </c:pt>
              </c:strCache>
            </c:strRef>
          </c:tx>
          <c:spPr>
            <a:solidFill>
              <a:srgbClr val="006BB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9"/>
            <c:invertIfNegative val="0"/>
            <c:bubble3D val="0"/>
            <c:spPr>
              <a:solidFill>
                <a:srgbClr val="DD2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1-915F-2446-BB1D-B8BA5000EAEE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15F-2446-BB1D-B8BA5000EAEE}"/>
              </c:ext>
            </c:extLst>
          </c:dPt>
          <c:cat>
            <c:strRef>
              <c:f>'g5-11'!$A$31:$A$58</c:f>
              <c:strCache>
                <c:ptCount val="28"/>
                <c:pt idx="0">
                  <c:v>Lithuania</c:v>
                </c:pt>
                <c:pt idx="1">
                  <c:v>Cyprus</c:v>
                </c:pt>
                <c:pt idx="2">
                  <c:v>Poland</c:v>
                </c:pt>
                <c:pt idx="3">
                  <c:v>Estonia</c:v>
                </c:pt>
                <c:pt idx="4">
                  <c:v>Slovenia</c:v>
                </c:pt>
                <c:pt idx="5">
                  <c:v>Finland</c:v>
                </c:pt>
                <c:pt idx="6">
                  <c:v>Croatia</c:v>
                </c:pt>
                <c:pt idx="7">
                  <c:v>Spain</c:v>
                </c:pt>
                <c:pt idx="8">
                  <c:v>Latvia</c:v>
                </c:pt>
                <c:pt idx="9">
                  <c:v>EU22</c:v>
                </c:pt>
                <c:pt idx="10">
                  <c:v>Bulgaria</c:v>
                </c:pt>
                <c:pt idx="11">
                  <c:v>Germany</c:v>
                </c:pt>
                <c:pt idx="12">
                  <c:v>France</c:v>
                </c:pt>
                <c:pt idx="13">
                  <c:v>Belgium</c:v>
                </c:pt>
                <c:pt idx="14">
                  <c:v>Sweden</c:v>
                </c:pt>
                <c:pt idx="15">
                  <c:v>Hungary</c:v>
                </c:pt>
                <c:pt idx="16">
                  <c:v>Denmark</c:v>
                </c:pt>
                <c:pt idx="17">
                  <c:v>Czech Republic</c:v>
                </c:pt>
                <c:pt idx="18">
                  <c:v>Slovak Republic</c:v>
                </c:pt>
                <c:pt idx="19">
                  <c:v>Austria</c:v>
                </c:pt>
                <c:pt idx="20">
                  <c:v>Netherlands</c:v>
                </c:pt>
                <c:pt idx="21">
                  <c:v>Luxembourg</c:v>
                </c:pt>
                <c:pt idx="22">
                  <c:v>Romania</c:v>
                </c:pt>
                <c:pt idx="24">
                  <c:v>Iceland</c:v>
                </c:pt>
                <c:pt idx="25">
                  <c:v>United Kingdom</c:v>
                </c:pt>
                <c:pt idx="26">
                  <c:v>Norway</c:v>
                </c:pt>
                <c:pt idx="27">
                  <c:v>Switzerland</c:v>
                </c:pt>
              </c:strCache>
            </c:strRef>
          </c:cat>
          <c:val>
            <c:numRef>
              <c:f>'g5-11'!$B$31:$B$58</c:f>
              <c:numCache>
                <c:formatCode>0</c:formatCode>
                <c:ptCount val="28"/>
                <c:pt idx="0">
                  <c:v>7.508</c:v>
                </c:pt>
                <c:pt idx="1">
                  <c:v>12.545999999999999</c:v>
                </c:pt>
                <c:pt idx="2">
                  <c:v>13.019</c:v>
                </c:pt>
                <c:pt idx="3">
                  <c:v>7.4749999999999996</c:v>
                </c:pt>
                <c:pt idx="4">
                  <c:v>10.098000000000001</c:v>
                </c:pt>
                <c:pt idx="5">
                  <c:v>5.4</c:v>
                </c:pt>
                <c:pt idx="6">
                  <c:v>4.8529999999999998</c:v>
                </c:pt>
                <c:pt idx="7">
                  <c:v>8.4580000000000002</c:v>
                </c:pt>
                <c:pt idx="8">
                  <c:v>5.4020000000000001</c:v>
                </c:pt>
                <c:pt idx="9">
                  <c:v>6.5944090909090898</c:v>
                </c:pt>
                <c:pt idx="10">
                  <c:v>8.2609999999999992</c:v>
                </c:pt>
                <c:pt idx="11">
                  <c:v>4.0919999999999996</c:v>
                </c:pt>
                <c:pt idx="12">
                  <c:v>4.7560000000000002</c:v>
                </c:pt>
                <c:pt idx="13">
                  <c:v>8.0310000000000006</c:v>
                </c:pt>
                <c:pt idx="14">
                  <c:v>5.7759999999999998</c:v>
                </c:pt>
                <c:pt idx="15">
                  <c:v>6.0270000000000001</c:v>
                </c:pt>
                <c:pt idx="16">
                  <c:v>5.641</c:v>
                </c:pt>
                <c:pt idx="17">
                  <c:v>4.8339999999999996</c:v>
                </c:pt>
                <c:pt idx="18">
                  <c:v>5.7670000000000003</c:v>
                </c:pt>
                <c:pt idx="19">
                  <c:v>4.1130000000000004</c:v>
                </c:pt>
                <c:pt idx="20">
                  <c:v>5.2569999999999997</c:v>
                </c:pt>
                <c:pt idx="21">
                  <c:v>3.4289999999999998</c:v>
                </c:pt>
                <c:pt idx="22">
                  <c:v>4.3339999999999996</c:v>
                </c:pt>
                <c:pt idx="24">
                  <c:v>6.0439999999999996</c:v>
                </c:pt>
                <c:pt idx="25">
                  <c:v>6.9050000000000002</c:v>
                </c:pt>
                <c:pt idx="26">
                  <c:v>6.2050000000000001</c:v>
                </c:pt>
                <c:pt idx="27">
                  <c:v>4.5030000000000001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15F-2446-BB1D-B8BA5000EAEE}"/>
            </c:ext>
          </c:extLst>
        </c:ser>
        <c:ser>
          <c:idx val="1"/>
          <c:order val="1"/>
          <c:tx>
            <c:strRef>
              <c:f>'g5-11'!$C$30</c:f>
              <c:strCache>
                <c:ptCount val="1"/>
                <c:pt idx="0">
                  <c:v>Dental care</c:v>
                </c:pt>
              </c:strCache>
            </c:strRef>
          </c:tx>
          <c:spPr>
            <a:solidFill>
              <a:srgbClr val="00AA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9"/>
            <c:invertIfNegative val="0"/>
            <c:bubble3D val="0"/>
            <c:spPr>
              <a:solidFill>
                <a:srgbClr val="F7977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5-915F-2446-BB1D-B8BA5000EAEE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915F-2446-BB1D-B8BA5000EAEE}"/>
              </c:ext>
            </c:extLst>
          </c:dPt>
          <c:cat>
            <c:strRef>
              <c:f>'g5-11'!$A$31:$A$58</c:f>
              <c:strCache>
                <c:ptCount val="28"/>
                <c:pt idx="0">
                  <c:v>Lithuania</c:v>
                </c:pt>
                <c:pt idx="1">
                  <c:v>Cyprus</c:v>
                </c:pt>
                <c:pt idx="2">
                  <c:v>Poland</c:v>
                </c:pt>
                <c:pt idx="3">
                  <c:v>Estonia</c:v>
                </c:pt>
                <c:pt idx="4">
                  <c:v>Slovenia</c:v>
                </c:pt>
                <c:pt idx="5">
                  <c:v>Finland</c:v>
                </c:pt>
                <c:pt idx="6">
                  <c:v>Croatia</c:v>
                </c:pt>
                <c:pt idx="7">
                  <c:v>Spain</c:v>
                </c:pt>
                <c:pt idx="8">
                  <c:v>Latvia</c:v>
                </c:pt>
                <c:pt idx="9">
                  <c:v>EU22</c:v>
                </c:pt>
                <c:pt idx="10">
                  <c:v>Bulgaria</c:v>
                </c:pt>
                <c:pt idx="11">
                  <c:v>Germany</c:v>
                </c:pt>
                <c:pt idx="12">
                  <c:v>France</c:v>
                </c:pt>
                <c:pt idx="13">
                  <c:v>Belgium</c:v>
                </c:pt>
                <c:pt idx="14">
                  <c:v>Sweden</c:v>
                </c:pt>
                <c:pt idx="15">
                  <c:v>Hungary</c:v>
                </c:pt>
                <c:pt idx="16">
                  <c:v>Denmark</c:v>
                </c:pt>
                <c:pt idx="17">
                  <c:v>Czech Republic</c:v>
                </c:pt>
                <c:pt idx="18">
                  <c:v>Slovak Republic</c:v>
                </c:pt>
                <c:pt idx="19">
                  <c:v>Austria</c:v>
                </c:pt>
                <c:pt idx="20">
                  <c:v>Netherlands</c:v>
                </c:pt>
                <c:pt idx="21">
                  <c:v>Luxembourg</c:v>
                </c:pt>
                <c:pt idx="22">
                  <c:v>Romania</c:v>
                </c:pt>
                <c:pt idx="24">
                  <c:v>Iceland</c:v>
                </c:pt>
                <c:pt idx="25">
                  <c:v>United Kingdom</c:v>
                </c:pt>
                <c:pt idx="26">
                  <c:v>Norway</c:v>
                </c:pt>
                <c:pt idx="27">
                  <c:v>Switzerland</c:v>
                </c:pt>
              </c:strCache>
            </c:strRef>
          </c:cat>
          <c:val>
            <c:numRef>
              <c:f>'g5-11'!$C$31:$C$58</c:f>
              <c:numCache>
                <c:formatCode>0</c:formatCode>
                <c:ptCount val="28"/>
                <c:pt idx="0">
                  <c:v>8.8350000000000009</c:v>
                </c:pt>
                <c:pt idx="1">
                  <c:v>4.5720000000000001</c:v>
                </c:pt>
                <c:pt idx="2">
                  <c:v>2.9790000000000001</c:v>
                </c:pt>
                <c:pt idx="3">
                  <c:v>8.1790000000000003</c:v>
                </c:pt>
                <c:pt idx="4">
                  <c:v>4.5469999999999997</c:v>
                </c:pt>
                <c:pt idx="5">
                  <c:v>3.536</c:v>
                </c:pt>
                <c:pt idx="6">
                  <c:v>6.8739999999999997</c:v>
                </c:pt>
                <c:pt idx="7">
                  <c:v>3.0630000000000002</c:v>
                </c:pt>
                <c:pt idx="8">
                  <c:v>5.72</c:v>
                </c:pt>
                <c:pt idx="9">
                  <c:v>4.6515000000000004</c:v>
                </c:pt>
                <c:pt idx="10">
                  <c:v>3.7730000000000001</c:v>
                </c:pt>
                <c:pt idx="11">
                  <c:v>6.149</c:v>
                </c:pt>
                <c:pt idx="12">
                  <c:v>3.73</c:v>
                </c:pt>
                <c:pt idx="13">
                  <c:v>2.734</c:v>
                </c:pt>
                <c:pt idx="14">
                  <c:v>4.9400000000000004</c:v>
                </c:pt>
                <c:pt idx="15">
                  <c:v>4.6040000000000001</c:v>
                </c:pt>
                <c:pt idx="16">
                  <c:v>4.5659999999999998</c:v>
                </c:pt>
                <c:pt idx="17">
                  <c:v>4.2290000000000001</c:v>
                </c:pt>
                <c:pt idx="18">
                  <c:v>4.6040000000000001</c:v>
                </c:pt>
                <c:pt idx="19">
                  <c:v>5.0149999999999997</c:v>
                </c:pt>
                <c:pt idx="20">
                  <c:v>2.6869999999999998</c:v>
                </c:pt>
                <c:pt idx="21">
                  <c:v>4.3129999999999997</c:v>
                </c:pt>
                <c:pt idx="22">
                  <c:v>2.6840000000000002</c:v>
                </c:pt>
                <c:pt idx="24">
                  <c:v>6.5519999999999996</c:v>
                </c:pt>
                <c:pt idx="25">
                  <c:v>1.925</c:v>
                </c:pt>
                <c:pt idx="26">
                  <c:v>4.5030000000000001</c:v>
                </c:pt>
                <c:pt idx="27">
                  <c:v>5.0839999999999996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15F-2446-BB1D-B8BA5000EAEE}"/>
            </c:ext>
          </c:extLst>
        </c:ser>
        <c:ser>
          <c:idx val="2"/>
          <c:order val="2"/>
          <c:tx>
            <c:strRef>
              <c:f>'g5-11'!$D$30</c:f>
              <c:strCache>
                <c:ptCount val="1"/>
                <c:pt idx="0">
                  <c:v>Home-based curative care</c:v>
                </c:pt>
              </c:strCache>
            </c:strRef>
          </c:tx>
          <c:spPr>
            <a:solidFill>
              <a:srgbClr val="83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9"/>
            <c:invertIfNegative val="0"/>
            <c:bubble3D val="0"/>
            <c:spPr>
              <a:solidFill>
                <a:srgbClr val="E4644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9-915F-2446-BB1D-B8BA5000EAEE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915F-2446-BB1D-B8BA5000EAEE}"/>
              </c:ext>
            </c:extLst>
          </c:dPt>
          <c:cat>
            <c:strRef>
              <c:f>'g5-11'!$A$31:$A$58</c:f>
              <c:strCache>
                <c:ptCount val="28"/>
                <c:pt idx="0">
                  <c:v>Lithuania</c:v>
                </c:pt>
                <c:pt idx="1">
                  <c:v>Cyprus</c:v>
                </c:pt>
                <c:pt idx="2">
                  <c:v>Poland</c:v>
                </c:pt>
                <c:pt idx="3">
                  <c:v>Estonia</c:v>
                </c:pt>
                <c:pt idx="4">
                  <c:v>Slovenia</c:v>
                </c:pt>
                <c:pt idx="5">
                  <c:v>Finland</c:v>
                </c:pt>
                <c:pt idx="6">
                  <c:v>Croatia</c:v>
                </c:pt>
                <c:pt idx="7">
                  <c:v>Spain</c:v>
                </c:pt>
                <c:pt idx="8">
                  <c:v>Latvia</c:v>
                </c:pt>
                <c:pt idx="9">
                  <c:v>EU22</c:v>
                </c:pt>
                <c:pt idx="10">
                  <c:v>Bulgaria</c:v>
                </c:pt>
                <c:pt idx="11">
                  <c:v>Germany</c:v>
                </c:pt>
                <c:pt idx="12">
                  <c:v>France</c:v>
                </c:pt>
                <c:pt idx="13">
                  <c:v>Belgium</c:v>
                </c:pt>
                <c:pt idx="14">
                  <c:v>Sweden</c:v>
                </c:pt>
                <c:pt idx="15">
                  <c:v>Hungary</c:v>
                </c:pt>
                <c:pt idx="16">
                  <c:v>Denmark</c:v>
                </c:pt>
                <c:pt idx="17">
                  <c:v>Czech Republic</c:v>
                </c:pt>
                <c:pt idx="18">
                  <c:v>Slovak Republic</c:v>
                </c:pt>
                <c:pt idx="19">
                  <c:v>Austria</c:v>
                </c:pt>
                <c:pt idx="20">
                  <c:v>Netherlands</c:v>
                </c:pt>
                <c:pt idx="21">
                  <c:v>Luxembourg</c:v>
                </c:pt>
                <c:pt idx="22">
                  <c:v>Romania</c:v>
                </c:pt>
                <c:pt idx="24">
                  <c:v>Iceland</c:v>
                </c:pt>
                <c:pt idx="25">
                  <c:v>United Kingdom</c:v>
                </c:pt>
                <c:pt idx="26">
                  <c:v>Norway</c:v>
                </c:pt>
                <c:pt idx="27">
                  <c:v>Switzerland</c:v>
                </c:pt>
              </c:strCache>
            </c:strRef>
          </c:cat>
          <c:val>
            <c:numRef>
              <c:f>'g5-11'!$D$31:$D$58</c:f>
              <c:numCache>
                <c:formatCode>0</c:formatCode>
                <c:ptCount val="28"/>
                <c:pt idx="0">
                  <c:v>0.11600000000000001</c:v>
                </c:pt>
                <c:pt idx="1">
                  <c:v>0</c:v>
                </c:pt>
                <c:pt idx="2">
                  <c:v>0.49</c:v>
                </c:pt>
                <c:pt idx="3">
                  <c:v>1.6E-2</c:v>
                </c:pt>
                <c:pt idx="4">
                  <c:v>0.32</c:v>
                </c:pt>
                <c:pt idx="5">
                  <c:v>1.9530000000000001</c:v>
                </c:pt>
                <c:pt idx="6">
                  <c:v>0.317</c:v>
                </c:pt>
                <c:pt idx="7">
                  <c:v>0.53100000000000003</c:v>
                </c:pt>
                <c:pt idx="8">
                  <c:v>0.28599999999999998</c:v>
                </c:pt>
                <c:pt idx="9">
                  <c:v>0.59541176470588197</c:v>
                </c:pt>
                <c:pt idx="10">
                  <c:v>0</c:v>
                </c:pt>
                <c:pt idx="11">
                  <c:v>0.52400000000000002</c:v>
                </c:pt>
                <c:pt idx="12">
                  <c:v>3.399</c:v>
                </c:pt>
                <c:pt idx="13">
                  <c:v>1.03</c:v>
                </c:pt>
                <c:pt idx="14">
                  <c:v>0</c:v>
                </c:pt>
                <c:pt idx="15">
                  <c:v>0.19400000000000001</c:v>
                </c:pt>
                <c:pt idx="16">
                  <c:v>0</c:v>
                </c:pt>
                <c:pt idx="17">
                  <c:v>6.5000000000000002E-2</c:v>
                </c:pt>
                <c:pt idx="18">
                  <c:v>0</c:v>
                </c:pt>
                <c:pt idx="19">
                  <c:v>6.2E-2</c:v>
                </c:pt>
                <c:pt idx="20">
                  <c:v>0.47399999999999998</c:v>
                </c:pt>
                <c:pt idx="21">
                  <c:v>0.13400000000000001</c:v>
                </c:pt>
                <c:pt idx="22">
                  <c:v>0.21099999999999999</c:v>
                </c:pt>
                <c:pt idx="24">
                  <c:v>0.159</c:v>
                </c:pt>
                <c:pt idx="25">
                  <c:v>2.78</c:v>
                </c:pt>
                <c:pt idx="26">
                  <c:v>0</c:v>
                </c:pt>
                <c:pt idx="2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15F-2446-BB1D-B8BA5000EAEE}"/>
            </c:ext>
          </c:extLst>
        </c:ser>
        <c:ser>
          <c:idx val="3"/>
          <c:order val="3"/>
          <c:tx>
            <c:strRef>
              <c:f>'g5-11'!$E$30</c:f>
              <c:strCache>
                <c:ptCount val="1"/>
                <c:pt idx="0">
                  <c:v>Prevention</c:v>
                </c:pt>
              </c:strCache>
            </c:strRef>
          </c:tx>
          <c:spPr>
            <a:solidFill>
              <a:srgbClr val="0089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9"/>
            <c:invertIfNegative val="0"/>
            <c:bubble3D val="0"/>
            <c:spPr>
              <a:solidFill>
                <a:srgbClr val="D5837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D-915F-2446-BB1D-B8BA5000EAEE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915F-2446-BB1D-B8BA5000EAEE}"/>
              </c:ext>
            </c:extLst>
          </c:dPt>
          <c:cat>
            <c:strRef>
              <c:f>'g5-11'!$A$31:$A$58</c:f>
              <c:strCache>
                <c:ptCount val="28"/>
                <c:pt idx="0">
                  <c:v>Lithuania</c:v>
                </c:pt>
                <c:pt idx="1">
                  <c:v>Cyprus</c:v>
                </c:pt>
                <c:pt idx="2">
                  <c:v>Poland</c:v>
                </c:pt>
                <c:pt idx="3">
                  <c:v>Estonia</c:v>
                </c:pt>
                <c:pt idx="4">
                  <c:v>Slovenia</c:v>
                </c:pt>
                <c:pt idx="5">
                  <c:v>Finland</c:v>
                </c:pt>
                <c:pt idx="6">
                  <c:v>Croatia</c:v>
                </c:pt>
                <c:pt idx="7">
                  <c:v>Spain</c:v>
                </c:pt>
                <c:pt idx="8">
                  <c:v>Latvia</c:v>
                </c:pt>
                <c:pt idx="9">
                  <c:v>EU22</c:v>
                </c:pt>
                <c:pt idx="10">
                  <c:v>Bulgaria</c:v>
                </c:pt>
                <c:pt idx="11">
                  <c:v>Germany</c:v>
                </c:pt>
                <c:pt idx="12">
                  <c:v>France</c:v>
                </c:pt>
                <c:pt idx="13">
                  <c:v>Belgium</c:v>
                </c:pt>
                <c:pt idx="14">
                  <c:v>Sweden</c:v>
                </c:pt>
                <c:pt idx="15">
                  <c:v>Hungary</c:v>
                </c:pt>
                <c:pt idx="16">
                  <c:v>Denmark</c:v>
                </c:pt>
                <c:pt idx="17">
                  <c:v>Czech Republic</c:v>
                </c:pt>
                <c:pt idx="18">
                  <c:v>Slovak Republic</c:v>
                </c:pt>
                <c:pt idx="19">
                  <c:v>Austria</c:v>
                </c:pt>
                <c:pt idx="20">
                  <c:v>Netherlands</c:v>
                </c:pt>
                <c:pt idx="21">
                  <c:v>Luxembourg</c:v>
                </c:pt>
                <c:pt idx="22">
                  <c:v>Romania</c:v>
                </c:pt>
                <c:pt idx="24">
                  <c:v>Iceland</c:v>
                </c:pt>
                <c:pt idx="25">
                  <c:v>United Kingdom</c:v>
                </c:pt>
                <c:pt idx="26">
                  <c:v>Norway</c:v>
                </c:pt>
                <c:pt idx="27">
                  <c:v>Switzerland</c:v>
                </c:pt>
              </c:strCache>
            </c:strRef>
          </c:cat>
          <c:val>
            <c:numRef>
              <c:f>'g5-11'!$E$31:$E$58</c:f>
              <c:numCache>
                <c:formatCode>0</c:formatCode>
                <c:ptCount val="28"/>
                <c:pt idx="0">
                  <c:v>1.171</c:v>
                </c:pt>
                <c:pt idx="1">
                  <c:v>0.33100000000000002</c:v>
                </c:pt>
                <c:pt idx="2">
                  <c:v>0.61199999999999999</c:v>
                </c:pt>
                <c:pt idx="3">
                  <c:v>1.42</c:v>
                </c:pt>
                <c:pt idx="4">
                  <c:v>1.702</c:v>
                </c:pt>
                <c:pt idx="5">
                  <c:v>4.4930000000000003</c:v>
                </c:pt>
                <c:pt idx="6">
                  <c:v>1.4690000000000001</c:v>
                </c:pt>
                <c:pt idx="7">
                  <c:v>1.3120000000000001</c:v>
                </c:pt>
                <c:pt idx="8">
                  <c:v>1.718</c:v>
                </c:pt>
                <c:pt idx="9">
                  <c:v>1.20733333333333</c:v>
                </c:pt>
                <c:pt idx="10">
                  <c:v>0.63700000000000001</c:v>
                </c:pt>
                <c:pt idx="11">
                  <c:v>1.681</c:v>
                </c:pt>
                <c:pt idx="12">
                  <c:v>0.53900000000000003</c:v>
                </c:pt>
                <c:pt idx="13">
                  <c:v>0.44600000000000001</c:v>
                </c:pt>
                <c:pt idx="14">
                  <c:v>0.93600000000000005</c:v>
                </c:pt>
                <c:pt idx="15">
                  <c:v>0.71499999999999997</c:v>
                </c:pt>
                <c:pt idx="16">
                  <c:v>1.27</c:v>
                </c:pt>
                <c:pt idx="17">
                  <c:v>1.6180000000000001</c:v>
                </c:pt>
                <c:pt idx="18">
                  <c:v>0</c:v>
                </c:pt>
                <c:pt idx="19">
                  <c:v>1.0349999999999999</c:v>
                </c:pt>
                <c:pt idx="20">
                  <c:v>0.82599999999999996</c:v>
                </c:pt>
                <c:pt idx="21">
                  <c:v>0.78</c:v>
                </c:pt>
                <c:pt idx="22">
                  <c:v>0.64300000000000002</c:v>
                </c:pt>
                <c:pt idx="24">
                  <c:v>1.8240000000000001</c:v>
                </c:pt>
                <c:pt idx="25">
                  <c:v>1.9430000000000001</c:v>
                </c:pt>
                <c:pt idx="26">
                  <c:v>0.24</c:v>
                </c:pt>
                <c:pt idx="27">
                  <c:v>6.2E-2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15F-2446-BB1D-B8BA5000EAEE}"/>
            </c:ext>
          </c:extLst>
        </c:ser>
        <c:ser>
          <c:idx val="4"/>
          <c:order val="4"/>
          <c:tx>
            <c:strRef>
              <c:f>'g5-11'!$F$30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solidFill>
                    <a:srgbClr val="FFFFFF"/>
                  </a:solidFill>
                </a14:hiddenLine>
              </a:ext>
            </a:extLst>
          </c:spPr>
          <c:invertIfNegative val="0"/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915F-2446-BB1D-B8BA5000EAEE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915F-2446-BB1D-B8BA5000EAEE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915F-2446-BB1D-B8BA5000EAEE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915F-2446-BB1D-B8BA5000EAEE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915F-2446-BB1D-B8BA5000EAEE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915F-2446-BB1D-B8BA5000EAEE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915F-2446-BB1D-B8BA5000EAEE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915F-2446-BB1D-B8BA5000EAEE}"/>
                </c:ext>
              </c:extLst>
            </c:dLbl>
            <c:dLbl>
              <c:idx val="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915F-2446-BB1D-B8BA5000EAEE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915F-2446-BB1D-B8BA5000EAEE}"/>
                </c:ext>
              </c:extLst>
            </c:dLbl>
            <c:dLbl>
              <c:idx val="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915F-2446-BB1D-B8BA5000EAEE}"/>
                </c:ext>
              </c:extLst>
            </c:dLbl>
            <c:dLbl>
              <c:idx val="1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915F-2446-BB1D-B8BA5000EAEE}"/>
                </c:ext>
              </c:extLst>
            </c:dLbl>
            <c:dLbl>
              <c:idx val="1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915F-2446-BB1D-B8BA5000EAEE}"/>
                </c:ext>
              </c:extLst>
            </c:dLbl>
            <c:dLbl>
              <c:idx val="1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C-915F-2446-BB1D-B8BA5000EAEE}"/>
                </c:ext>
              </c:extLst>
            </c:dLbl>
            <c:dLbl>
              <c:idx val="1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D-915F-2446-BB1D-B8BA5000EAEE}"/>
                </c:ext>
              </c:extLst>
            </c:dLbl>
            <c:dLbl>
              <c:idx val="1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E-915F-2446-BB1D-B8BA5000EAEE}"/>
                </c:ext>
              </c:extLst>
            </c:dLbl>
            <c:dLbl>
              <c:idx val="1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F-915F-2446-BB1D-B8BA5000EAEE}"/>
                </c:ext>
              </c:extLst>
            </c:dLbl>
            <c:dLbl>
              <c:idx val="1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0-915F-2446-BB1D-B8BA5000EAEE}"/>
                </c:ext>
              </c:extLst>
            </c:dLbl>
            <c:dLbl>
              <c:idx val="1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1-915F-2446-BB1D-B8BA5000EAEE}"/>
                </c:ext>
              </c:extLst>
            </c:dLbl>
            <c:dLbl>
              <c:idx val="1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2-915F-2446-BB1D-B8BA5000EAEE}"/>
                </c:ext>
              </c:extLst>
            </c:dLbl>
            <c:dLbl>
              <c:idx val="1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3-915F-2446-BB1D-B8BA5000EAEE}"/>
                </c:ext>
              </c:extLst>
            </c:dLbl>
            <c:dLbl>
              <c:idx val="2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9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4-915F-2446-BB1D-B8BA5000EAEE}"/>
                </c:ext>
              </c:extLst>
            </c:dLbl>
            <c:dLbl>
              <c:idx val="2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9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5-915F-2446-BB1D-B8BA5000EAEE}"/>
                </c:ext>
              </c:extLst>
            </c:dLbl>
            <c:dLbl>
              <c:idx val="2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6-915F-2446-BB1D-B8BA5000EAEE}"/>
                </c:ext>
              </c:extLst>
            </c:dLbl>
            <c:dLbl>
              <c:idx val="2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endParaRPr lang="en-US" sz="1200" b="0" i="0">
                      <a:solidFill>
                        <a:srgbClr val="000000"/>
                      </a:solidFill>
                      <a:latin typeface="Arial Narrow" panose="020B060602020203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7-915F-2446-BB1D-B8BA5000EAEE}"/>
                </c:ext>
              </c:extLst>
            </c:dLbl>
            <c:dLbl>
              <c:idx val="2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8-915F-2446-BB1D-B8BA5000EAEE}"/>
                </c:ext>
              </c:extLst>
            </c:dLbl>
            <c:dLbl>
              <c:idx val="2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9-915F-2446-BB1D-B8BA5000EAEE}"/>
                </c:ext>
              </c:extLst>
            </c:dLbl>
            <c:dLbl>
              <c:idx val="2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A-915F-2446-BB1D-B8BA5000EAEE}"/>
                </c:ext>
              </c:extLst>
            </c:dLbl>
            <c:dLbl>
              <c:idx val="2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12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B-915F-2446-BB1D-B8BA5000EA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'g5-11'!$A$31:$A$58</c:f>
              <c:strCache>
                <c:ptCount val="28"/>
                <c:pt idx="0">
                  <c:v>Lithuania</c:v>
                </c:pt>
                <c:pt idx="1">
                  <c:v>Cyprus</c:v>
                </c:pt>
                <c:pt idx="2">
                  <c:v>Poland</c:v>
                </c:pt>
                <c:pt idx="3">
                  <c:v>Estonia</c:v>
                </c:pt>
                <c:pt idx="4">
                  <c:v>Slovenia</c:v>
                </c:pt>
                <c:pt idx="5">
                  <c:v>Finland</c:v>
                </c:pt>
                <c:pt idx="6">
                  <c:v>Croatia</c:v>
                </c:pt>
                <c:pt idx="7">
                  <c:v>Spain</c:v>
                </c:pt>
                <c:pt idx="8">
                  <c:v>Latvia</c:v>
                </c:pt>
                <c:pt idx="9">
                  <c:v>EU22</c:v>
                </c:pt>
                <c:pt idx="10">
                  <c:v>Bulgaria</c:v>
                </c:pt>
                <c:pt idx="11">
                  <c:v>Germany</c:v>
                </c:pt>
                <c:pt idx="12">
                  <c:v>France</c:v>
                </c:pt>
                <c:pt idx="13">
                  <c:v>Belgium</c:v>
                </c:pt>
                <c:pt idx="14">
                  <c:v>Sweden</c:v>
                </c:pt>
                <c:pt idx="15">
                  <c:v>Hungary</c:v>
                </c:pt>
                <c:pt idx="16">
                  <c:v>Denmark</c:v>
                </c:pt>
                <c:pt idx="17">
                  <c:v>Czech Republic</c:v>
                </c:pt>
                <c:pt idx="18">
                  <c:v>Slovak Republic</c:v>
                </c:pt>
                <c:pt idx="19">
                  <c:v>Austria</c:v>
                </c:pt>
                <c:pt idx="20">
                  <c:v>Netherlands</c:v>
                </c:pt>
                <c:pt idx="21">
                  <c:v>Luxembourg</c:v>
                </c:pt>
                <c:pt idx="22">
                  <c:v>Romania</c:v>
                </c:pt>
                <c:pt idx="24">
                  <c:v>Iceland</c:v>
                </c:pt>
                <c:pt idx="25">
                  <c:v>United Kingdom</c:v>
                </c:pt>
                <c:pt idx="26">
                  <c:v>Norway</c:v>
                </c:pt>
                <c:pt idx="27">
                  <c:v>Switzerland</c:v>
                </c:pt>
              </c:strCache>
            </c:strRef>
          </c:cat>
          <c:val>
            <c:numRef>
              <c:f>'g5-11'!$F$31:$F$58</c:f>
              <c:numCache>
                <c:formatCode>0</c:formatCode>
                <c:ptCount val="28"/>
                <c:pt idx="0">
                  <c:v>17.63</c:v>
                </c:pt>
                <c:pt idx="1">
                  <c:v>17.448999999999998</c:v>
                </c:pt>
                <c:pt idx="2">
                  <c:v>17.099999999999998</c:v>
                </c:pt>
                <c:pt idx="3">
                  <c:v>17.09</c:v>
                </c:pt>
                <c:pt idx="4">
                  <c:v>16.667000000000002</c:v>
                </c:pt>
                <c:pt idx="5">
                  <c:v>15.382</c:v>
                </c:pt>
                <c:pt idx="6">
                  <c:v>13.513</c:v>
                </c:pt>
                <c:pt idx="7">
                  <c:v>13.364000000000001</c:v>
                </c:pt>
                <c:pt idx="8">
                  <c:v>13.125999999999999</c:v>
                </c:pt>
                <c:pt idx="9">
                  <c:v>13.0486541889483</c:v>
                </c:pt>
                <c:pt idx="10">
                  <c:v>12.670999999999999</c:v>
                </c:pt>
                <c:pt idx="11">
                  <c:v>12.446000000000002</c:v>
                </c:pt>
                <c:pt idx="12">
                  <c:v>12.424000000000001</c:v>
                </c:pt>
                <c:pt idx="13">
                  <c:v>12.241</c:v>
                </c:pt>
                <c:pt idx="14">
                  <c:v>11.652000000000001</c:v>
                </c:pt>
                <c:pt idx="15">
                  <c:v>11.540000000000001</c:v>
                </c:pt>
                <c:pt idx="16">
                  <c:v>11.477</c:v>
                </c:pt>
                <c:pt idx="17">
                  <c:v>10.745999999999999</c:v>
                </c:pt>
                <c:pt idx="18">
                  <c:v>10.371</c:v>
                </c:pt>
                <c:pt idx="19">
                  <c:v>10.225</c:v>
                </c:pt>
                <c:pt idx="20">
                  <c:v>9.2439999999999998</c:v>
                </c:pt>
                <c:pt idx="21">
                  <c:v>8.6559999999999988</c:v>
                </c:pt>
                <c:pt idx="22">
                  <c:v>7.8719999999999999</c:v>
                </c:pt>
                <c:pt idx="24">
                  <c:v>14.579000000000001</c:v>
                </c:pt>
                <c:pt idx="25">
                  <c:v>13.552999999999999</c:v>
                </c:pt>
                <c:pt idx="26">
                  <c:v>10.948</c:v>
                </c:pt>
                <c:pt idx="27">
                  <c:v>9.6489999999999991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915F-2446-BB1D-B8BA5000EA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100"/>
        <c:axId val="1839837568"/>
        <c:axId val="1"/>
      </c:barChart>
      <c:catAx>
        <c:axId val="18398375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cs-CZ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400" b="1" i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%</a:t>
                </a:r>
              </a:p>
            </c:rich>
          </c:tx>
          <c:layout>
            <c:manualLayout>
              <c:xMode val="edge"/>
              <c:yMode val="edge"/>
              <c:x val="6.1779568982471564E-3"/>
              <c:y val="5.0965576437560167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cs-CZ"/>
          </a:p>
        </c:txPr>
        <c:crossAx val="1839837568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3.2871238486874128E-2"/>
          <c:y val="1.980452554572161E-2"/>
          <c:w val="0.96612271466966437"/>
          <c:h val="0.11780016944119381"/>
        </c:manualLayout>
      </c:layout>
      <c:overlay val="1"/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cs-CZ"/>
        </a:p>
      </c:txPr>
    </c:legend>
    <c:plotVisOnly val="1"/>
    <c:dispBlanksAs val="gap"/>
    <c:showDLblsOverMax val="1"/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lumMod val="15000"/>
              <a:lumOff val="85000"/>
            </a:sysClr>
          </a:solidFill>
          <a:round/>
        </a14:hiddenLine>
      </a:ext>
    </a:extLst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6D63F2-E8BF-4D23-8DEC-5C47E70C2B0D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F98589F-6BF8-44D7-9044-D53A6E2326E5}">
      <dgm:prSet/>
      <dgm:spPr/>
      <dgm:t>
        <a:bodyPr/>
        <a:lstStyle/>
        <a:p>
          <a:r>
            <a:rPr lang="cs-CZ" b="1" dirty="0">
              <a:latin typeface="Daytona" panose="020B0604030500040204" pitchFamily="34" charset="0"/>
            </a:rPr>
            <a:t>POTENCIÁL PRIMÁRNÍ PÉČE</a:t>
          </a:r>
          <a:endParaRPr lang="en-US" dirty="0">
            <a:latin typeface="Daytona" panose="020B0604030500040204" pitchFamily="34" charset="0"/>
          </a:endParaRPr>
        </a:p>
      </dgm:t>
    </dgm:pt>
    <dgm:pt modelId="{ED816BC8-6185-4009-8472-E1361F958A99}" type="parTrans" cxnId="{D733DDD5-F27C-4ECA-800F-9CA5B5D131D3}">
      <dgm:prSet/>
      <dgm:spPr/>
      <dgm:t>
        <a:bodyPr/>
        <a:lstStyle/>
        <a:p>
          <a:endParaRPr lang="en-US"/>
        </a:p>
      </dgm:t>
    </dgm:pt>
    <dgm:pt modelId="{4A483A8D-0E6A-488B-B996-96B7638E6EE7}" type="sibTrans" cxnId="{D733DDD5-F27C-4ECA-800F-9CA5B5D131D3}">
      <dgm:prSet/>
      <dgm:spPr/>
      <dgm:t>
        <a:bodyPr/>
        <a:lstStyle/>
        <a:p>
          <a:endParaRPr lang="en-US"/>
        </a:p>
      </dgm:t>
    </dgm:pt>
    <dgm:pt modelId="{5B8EC10A-F1DC-7545-8B26-EB65B10DCA25}" type="pres">
      <dgm:prSet presAssocID="{0C6D63F2-E8BF-4D23-8DEC-5C47E70C2B0D}" presName="linear" presStyleCnt="0">
        <dgm:presLayoutVars>
          <dgm:animLvl val="lvl"/>
          <dgm:resizeHandles val="exact"/>
        </dgm:presLayoutVars>
      </dgm:prSet>
      <dgm:spPr/>
    </dgm:pt>
    <dgm:pt modelId="{207E6836-6B38-1042-98B7-FAC83C55E560}" type="pres">
      <dgm:prSet presAssocID="{FF98589F-6BF8-44D7-9044-D53A6E2326E5}" presName="parentText" presStyleLbl="node1" presStyleIdx="0" presStyleCnt="1" custScaleY="120552" custLinFactNeighborX="190" custLinFactNeighborY="-2409">
        <dgm:presLayoutVars>
          <dgm:chMax val="0"/>
          <dgm:bulletEnabled val="1"/>
        </dgm:presLayoutVars>
      </dgm:prSet>
      <dgm:spPr/>
    </dgm:pt>
  </dgm:ptLst>
  <dgm:cxnLst>
    <dgm:cxn modelId="{E3890B5F-6C74-D943-B8CA-1B3751D3FC2D}" type="presOf" srcId="{FF98589F-6BF8-44D7-9044-D53A6E2326E5}" destId="{207E6836-6B38-1042-98B7-FAC83C55E560}" srcOrd="0" destOrd="0" presId="urn:microsoft.com/office/officeart/2005/8/layout/vList2"/>
    <dgm:cxn modelId="{DAC14690-3163-544B-ACF3-BCF977F183A7}" type="presOf" srcId="{0C6D63F2-E8BF-4D23-8DEC-5C47E70C2B0D}" destId="{5B8EC10A-F1DC-7545-8B26-EB65B10DCA25}" srcOrd="0" destOrd="0" presId="urn:microsoft.com/office/officeart/2005/8/layout/vList2"/>
    <dgm:cxn modelId="{D733DDD5-F27C-4ECA-800F-9CA5B5D131D3}" srcId="{0C6D63F2-E8BF-4D23-8DEC-5C47E70C2B0D}" destId="{FF98589F-6BF8-44D7-9044-D53A6E2326E5}" srcOrd="0" destOrd="0" parTransId="{ED816BC8-6185-4009-8472-E1361F958A99}" sibTransId="{4A483A8D-0E6A-488B-B996-96B7638E6EE7}"/>
    <dgm:cxn modelId="{DB6388F3-3B27-5242-BC85-E909AE78EB7C}" type="presParOf" srcId="{5B8EC10A-F1DC-7545-8B26-EB65B10DCA25}" destId="{207E6836-6B38-1042-98B7-FAC83C55E56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6D63F2-E8BF-4D23-8DEC-5C47E70C2B0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F98589F-6BF8-44D7-9044-D53A6E2326E5}">
      <dgm:prSet custT="1"/>
      <dgm:spPr/>
      <dgm:t>
        <a:bodyPr/>
        <a:lstStyle/>
        <a:p>
          <a:r>
            <a:rPr lang="cs-CZ" sz="2800" b="1" dirty="0">
              <a:latin typeface="Daytona" panose="020B0604030500040204" pitchFamily="34" charset="0"/>
            </a:rPr>
            <a:t>     PRIMÁRNÍ PÉČE JE  …</a:t>
          </a:r>
          <a:endParaRPr lang="en-US" sz="2800" dirty="0">
            <a:latin typeface="Daytona" panose="020B0604030500040204" pitchFamily="34" charset="0"/>
          </a:endParaRPr>
        </a:p>
      </dgm:t>
    </dgm:pt>
    <dgm:pt modelId="{ED816BC8-6185-4009-8472-E1361F958A99}" type="parTrans" cxnId="{D733DDD5-F27C-4ECA-800F-9CA5B5D131D3}">
      <dgm:prSet/>
      <dgm:spPr/>
      <dgm:t>
        <a:bodyPr/>
        <a:lstStyle/>
        <a:p>
          <a:endParaRPr lang="en-US"/>
        </a:p>
      </dgm:t>
    </dgm:pt>
    <dgm:pt modelId="{4A483A8D-0E6A-488B-B996-96B7638E6EE7}" type="sibTrans" cxnId="{D733DDD5-F27C-4ECA-800F-9CA5B5D131D3}">
      <dgm:prSet/>
      <dgm:spPr/>
      <dgm:t>
        <a:bodyPr/>
        <a:lstStyle/>
        <a:p>
          <a:endParaRPr lang="en-US"/>
        </a:p>
      </dgm:t>
    </dgm:pt>
    <dgm:pt modelId="{398E6635-E768-4B27-80FE-8E548DC9DDE2}">
      <dgm:prSet custT="1"/>
      <dgm:spPr/>
      <dgm:t>
        <a:bodyPr/>
        <a:lstStyle/>
        <a:p>
          <a:r>
            <a:rPr lang="cs-CZ" sz="2400" dirty="0"/>
            <a:t>základní pilíř přístupu pacientů k zdravotní péči</a:t>
          </a:r>
          <a:endParaRPr lang="en-US" sz="2400" dirty="0"/>
        </a:p>
      </dgm:t>
    </dgm:pt>
    <dgm:pt modelId="{03857E06-5FF9-4BF8-B90E-1EE1EB007B50}" type="parTrans" cxnId="{DBA6DB1D-A633-43CC-B3CD-DA76047E34E7}">
      <dgm:prSet/>
      <dgm:spPr/>
      <dgm:t>
        <a:bodyPr/>
        <a:lstStyle/>
        <a:p>
          <a:endParaRPr lang="en-US"/>
        </a:p>
      </dgm:t>
    </dgm:pt>
    <dgm:pt modelId="{DFA16760-08B2-4A6C-ABCC-2255D413EEA0}" type="sibTrans" cxnId="{DBA6DB1D-A633-43CC-B3CD-DA76047E34E7}">
      <dgm:prSet/>
      <dgm:spPr/>
      <dgm:t>
        <a:bodyPr/>
        <a:lstStyle/>
        <a:p>
          <a:endParaRPr lang="en-US"/>
        </a:p>
      </dgm:t>
    </dgm:pt>
    <dgm:pt modelId="{C71A67BE-371F-4640-8B22-5429D7BBA5C1}">
      <dgm:prSet custT="1"/>
      <dgm:spPr/>
      <dgm:t>
        <a:bodyPr/>
        <a:lstStyle/>
        <a:p>
          <a:r>
            <a:rPr lang="cs-CZ" sz="2400" dirty="0"/>
            <a:t>základní pilíř prevence a screeningu</a:t>
          </a:r>
          <a:endParaRPr lang="en-US" sz="2400" dirty="0"/>
        </a:p>
      </dgm:t>
    </dgm:pt>
    <dgm:pt modelId="{BB01045C-897C-4763-B037-AA8B913041B4}" type="parTrans" cxnId="{5DB3AE79-80EF-4D9F-8ED6-D0CBC16BBEC8}">
      <dgm:prSet/>
      <dgm:spPr/>
      <dgm:t>
        <a:bodyPr/>
        <a:lstStyle/>
        <a:p>
          <a:endParaRPr lang="en-US"/>
        </a:p>
      </dgm:t>
    </dgm:pt>
    <dgm:pt modelId="{75A5ABD4-620B-47CA-9E12-DC489907B109}" type="sibTrans" cxnId="{5DB3AE79-80EF-4D9F-8ED6-D0CBC16BBEC8}">
      <dgm:prSet/>
      <dgm:spPr/>
      <dgm:t>
        <a:bodyPr/>
        <a:lstStyle/>
        <a:p>
          <a:endParaRPr lang="en-US"/>
        </a:p>
      </dgm:t>
    </dgm:pt>
    <dgm:pt modelId="{0D8D0348-79C9-4AC7-83E7-368D83C8C883}">
      <dgm:prSet custT="1"/>
      <dgm:spPr/>
      <dgm:t>
        <a:bodyPr/>
        <a:lstStyle/>
        <a:p>
          <a:r>
            <a:rPr lang="cs-CZ" sz="2400" dirty="0"/>
            <a:t>základní pilíř včasného záchytu onemocnění </a:t>
          </a:r>
          <a:br>
            <a:rPr lang="cs-CZ" sz="2400" dirty="0"/>
          </a:br>
          <a:r>
            <a:rPr lang="cs-CZ" sz="2400" dirty="0"/>
            <a:t>a včasné léčby</a:t>
          </a:r>
          <a:endParaRPr lang="en-US" sz="2400" dirty="0"/>
        </a:p>
      </dgm:t>
    </dgm:pt>
    <dgm:pt modelId="{E622628E-9AFD-44E2-9768-1D6838A5934D}" type="parTrans" cxnId="{F6400818-60E3-4138-8857-5B882ED0148A}">
      <dgm:prSet/>
      <dgm:spPr/>
      <dgm:t>
        <a:bodyPr/>
        <a:lstStyle/>
        <a:p>
          <a:endParaRPr lang="en-US"/>
        </a:p>
      </dgm:t>
    </dgm:pt>
    <dgm:pt modelId="{C4FFB7DB-A7A7-4767-A6C6-7208CB062C0C}" type="sibTrans" cxnId="{F6400818-60E3-4138-8857-5B882ED0148A}">
      <dgm:prSet/>
      <dgm:spPr/>
      <dgm:t>
        <a:bodyPr/>
        <a:lstStyle/>
        <a:p>
          <a:endParaRPr lang="en-US"/>
        </a:p>
      </dgm:t>
    </dgm:pt>
    <dgm:pt modelId="{CB15EFA8-7A80-4E91-95A3-65685CAB01A7}">
      <dgm:prSet custT="1"/>
      <dgm:spPr/>
      <dgm:t>
        <a:bodyPr/>
        <a:lstStyle/>
        <a:p>
          <a:r>
            <a:rPr lang="cs-CZ" sz="2400" dirty="0"/>
            <a:t>základní pilíř péče u pacientů s chronickým onemocněním</a:t>
          </a:r>
          <a:endParaRPr lang="en-US" sz="2400" dirty="0"/>
        </a:p>
      </dgm:t>
    </dgm:pt>
    <dgm:pt modelId="{57753AB6-AEFD-4CAE-875F-93429D640C13}" type="parTrans" cxnId="{91FCC3DF-A5B7-45F1-A1C5-016BC547D089}">
      <dgm:prSet/>
      <dgm:spPr/>
      <dgm:t>
        <a:bodyPr/>
        <a:lstStyle/>
        <a:p>
          <a:endParaRPr lang="en-US"/>
        </a:p>
      </dgm:t>
    </dgm:pt>
    <dgm:pt modelId="{596CED83-C650-4C81-A3BD-0C3B199A7AEE}" type="sibTrans" cxnId="{91FCC3DF-A5B7-45F1-A1C5-016BC547D089}">
      <dgm:prSet/>
      <dgm:spPr/>
      <dgm:t>
        <a:bodyPr/>
        <a:lstStyle/>
        <a:p>
          <a:endParaRPr lang="en-US"/>
        </a:p>
      </dgm:t>
    </dgm:pt>
    <dgm:pt modelId="{643EAA8E-96BE-48AE-816B-EEC8C1943F6F}">
      <dgm:prSet custT="1"/>
      <dgm:spPr/>
      <dgm:t>
        <a:bodyPr/>
        <a:lstStyle/>
        <a:p>
          <a:r>
            <a:rPr lang="cs-CZ" sz="2400" dirty="0"/>
            <a:t>základní pilíř organizace péče </a:t>
          </a:r>
          <a:endParaRPr lang="en-US" sz="2400" dirty="0"/>
        </a:p>
      </dgm:t>
    </dgm:pt>
    <dgm:pt modelId="{D7C5E626-E8BC-4F50-9F19-BEEAD3CEE34C}" type="parTrans" cxnId="{6812FC2F-4738-478D-B78D-62AD8232E290}">
      <dgm:prSet/>
      <dgm:spPr/>
      <dgm:t>
        <a:bodyPr/>
        <a:lstStyle/>
        <a:p>
          <a:endParaRPr lang="en-US"/>
        </a:p>
      </dgm:t>
    </dgm:pt>
    <dgm:pt modelId="{1D0A77F0-300B-49B4-99DD-3FDE1223B866}" type="sibTrans" cxnId="{6812FC2F-4738-478D-B78D-62AD8232E290}">
      <dgm:prSet/>
      <dgm:spPr/>
      <dgm:t>
        <a:bodyPr/>
        <a:lstStyle/>
        <a:p>
          <a:endParaRPr lang="en-US"/>
        </a:p>
      </dgm:t>
    </dgm:pt>
    <dgm:pt modelId="{ABD579EE-E8DE-465B-9C28-C782545DC1B4}">
      <dgm:prSet custT="1"/>
      <dgm:spPr/>
      <dgm:t>
        <a:bodyPr/>
        <a:lstStyle/>
        <a:p>
          <a:r>
            <a:rPr lang="cs-CZ" sz="2400" dirty="0"/>
            <a:t>základní pilíř navigace průchodu pacienta </a:t>
          </a:r>
          <a:br>
            <a:rPr lang="cs-CZ" sz="2400" dirty="0"/>
          </a:br>
          <a:r>
            <a:rPr lang="cs-CZ" sz="2400" dirty="0"/>
            <a:t>systémem zdravotní péče</a:t>
          </a:r>
          <a:endParaRPr lang="en-US" sz="2400" dirty="0"/>
        </a:p>
      </dgm:t>
    </dgm:pt>
    <dgm:pt modelId="{E1606551-EE32-4FED-9BFE-3ADB5BCADEAA}" type="parTrans" cxnId="{65A7AD1C-3CBE-46CD-B2B1-BE58960E7F2C}">
      <dgm:prSet/>
      <dgm:spPr/>
      <dgm:t>
        <a:bodyPr/>
        <a:lstStyle/>
        <a:p>
          <a:endParaRPr lang="en-US"/>
        </a:p>
      </dgm:t>
    </dgm:pt>
    <dgm:pt modelId="{54A1D1C6-E1B5-44B7-8283-EDB4E78B6ADC}" type="sibTrans" cxnId="{65A7AD1C-3CBE-46CD-B2B1-BE58960E7F2C}">
      <dgm:prSet/>
      <dgm:spPr/>
      <dgm:t>
        <a:bodyPr/>
        <a:lstStyle/>
        <a:p>
          <a:endParaRPr lang="en-US"/>
        </a:p>
      </dgm:t>
    </dgm:pt>
    <dgm:pt modelId="{85B0596B-A2D0-AE4A-BC5F-9604C99E6388}" type="pres">
      <dgm:prSet presAssocID="{0C6D63F2-E8BF-4D23-8DEC-5C47E70C2B0D}" presName="linear" presStyleCnt="0">
        <dgm:presLayoutVars>
          <dgm:animLvl val="lvl"/>
          <dgm:resizeHandles val="exact"/>
        </dgm:presLayoutVars>
      </dgm:prSet>
      <dgm:spPr/>
    </dgm:pt>
    <dgm:pt modelId="{16AB705B-A818-BC4C-8B28-91F81F6D0950}" type="pres">
      <dgm:prSet presAssocID="{FF98589F-6BF8-44D7-9044-D53A6E2326E5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1A621F7D-1411-EF43-B687-E880A69229B9}" type="pres">
      <dgm:prSet presAssocID="{4A483A8D-0E6A-488B-B996-96B7638E6EE7}" presName="spacer" presStyleCnt="0"/>
      <dgm:spPr/>
    </dgm:pt>
    <dgm:pt modelId="{5D290750-CFE1-214E-AD80-D2600054E579}" type="pres">
      <dgm:prSet presAssocID="{398E6635-E768-4B27-80FE-8E548DC9DDE2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AF87633-7525-7142-AE0C-9F5F1BAD52AB}" type="pres">
      <dgm:prSet presAssocID="{DFA16760-08B2-4A6C-ABCC-2255D413EEA0}" presName="spacer" presStyleCnt="0"/>
      <dgm:spPr/>
    </dgm:pt>
    <dgm:pt modelId="{BC749DF3-66E0-194B-A12D-3DB9C230229F}" type="pres">
      <dgm:prSet presAssocID="{C71A67BE-371F-4640-8B22-5429D7BBA5C1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7160E3A9-9730-9148-9B0B-1F14109C0591}" type="pres">
      <dgm:prSet presAssocID="{75A5ABD4-620B-47CA-9E12-DC489907B109}" presName="spacer" presStyleCnt="0"/>
      <dgm:spPr/>
    </dgm:pt>
    <dgm:pt modelId="{0F3D339B-94E0-CE47-825E-10D206172302}" type="pres">
      <dgm:prSet presAssocID="{0D8D0348-79C9-4AC7-83E7-368D83C8C883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49480A5F-2019-F241-93B7-47D316BD3087}" type="pres">
      <dgm:prSet presAssocID="{C4FFB7DB-A7A7-4767-A6C6-7208CB062C0C}" presName="spacer" presStyleCnt="0"/>
      <dgm:spPr/>
    </dgm:pt>
    <dgm:pt modelId="{7AC9369C-6C25-564B-BC57-D00E1ECBC300}" type="pres">
      <dgm:prSet presAssocID="{CB15EFA8-7A80-4E91-95A3-65685CAB01A7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6A49DC95-E09E-8E42-89C9-37A74E3D21D9}" type="pres">
      <dgm:prSet presAssocID="{596CED83-C650-4C81-A3BD-0C3B199A7AEE}" presName="spacer" presStyleCnt="0"/>
      <dgm:spPr/>
    </dgm:pt>
    <dgm:pt modelId="{483A4DE3-F73D-0645-B74F-975A44B72A2E}" type="pres">
      <dgm:prSet presAssocID="{643EAA8E-96BE-48AE-816B-EEC8C1943F6F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E473D7B7-5949-5544-88B7-D741E8A588B5}" type="pres">
      <dgm:prSet presAssocID="{1D0A77F0-300B-49B4-99DD-3FDE1223B866}" presName="spacer" presStyleCnt="0"/>
      <dgm:spPr/>
    </dgm:pt>
    <dgm:pt modelId="{DC72948F-E619-214C-8ABC-E578E6CADE66}" type="pres">
      <dgm:prSet presAssocID="{ABD579EE-E8DE-465B-9C28-C782545DC1B4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F6400818-60E3-4138-8857-5B882ED0148A}" srcId="{0C6D63F2-E8BF-4D23-8DEC-5C47E70C2B0D}" destId="{0D8D0348-79C9-4AC7-83E7-368D83C8C883}" srcOrd="3" destOrd="0" parTransId="{E622628E-9AFD-44E2-9768-1D6838A5934D}" sibTransId="{C4FFB7DB-A7A7-4767-A6C6-7208CB062C0C}"/>
    <dgm:cxn modelId="{65A7AD1C-3CBE-46CD-B2B1-BE58960E7F2C}" srcId="{0C6D63F2-E8BF-4D23-8DEC-5C47E70C2B0D}" destId="{ABD579EE-E8DE-465B-9C28-C782545DC1B4}" srcOrd="6" destOrd="0" parTransId="{E1606551-EE32-4FED-9BFE-3ADB5BCADEAA}" sibTransId="{54A1D1C6-E1B5-44B7-8283-EDB4E78B6ADC}"/>
    <dgm:cxn modelId="{DBA6DB1D-A633-43CC-B3CD-DA76047E34E7}" srcId="{0C6D63F2-E8BF-4D23-8DEC-5C47E70C2B0D}" destId="{398E6635-E768-4B27-80FE-8E548DC9DDE2}" srcOrd="1" destOrd="0" parTransId="{03857E06-5FF9-4BF8-B90E-1EE1EB007B50}" sibTransId="{DFA16760-08B2-4A6C-ABCC-2255D413EEA0}"/>
    <dgm:cxn modelId="{7FA4EA26-D871-4E44-ACC3-54AF75847D2D}" type="presOf" srcId="{0C6D63F2-E8BF-4D23-8DEC-5C47E70C2B0D}" destId="{85B0596B-A2D0-AE4A-BC5F-9604C99E6388}" srcOrd="0" destOrd="0" presId="urn:microsoft.com/office/officeart/2005/8/layout/vList2"/>
    <dgm:cxn modelId="{6812FC2F-4738-478D-B78D-62AD8232E290}" srcId="{0C6D63F2-E8BF-4D23-8DEC-5C47E70C2B0D}" destId="{643EAA8E-96BE-48AE-816B-EEC8C1943F6F}" srcOrd="5" destOrd="0" parTransId="{D7C5E626-E8BC-4F50-9F19-BEEAD3CEE34C}" sibTransId="{1D0A77F0-300B-49B4-99DD-3FDE1223B866}"/>
    <dgm:cxn modelId="{5030A85C-E324-D24B-AB61-9F75BE26625D}" type="presOf" srcId="{CB15EFA8-7A80-4E91-95A3-65685CAB01A7}" destId="{7AC9369C-6C25-564B-BC57-D00E1ECBC300}" srcOrd="0" destOrd="0" presId="urn:microsoft.com/office/officeart/2005/8/layout/vList2"/>
    <dgm:cxn modelId="{D095B369-B05B-DA4B-9207-EAF5C6E1EB7C}" type="presOf" srcId="{398E6635-E768-4B27-80FE-8E548DC9DDE2}" destId="{5D290750-CFE1-214E-AD80-D2600054E579}" srcOrd="0" destOrd="0" presId="urn:microsoft.com/office/officeart/2005/8/layout/vList2"/>
    <dgm:cxn modelId="{94681F6D-AB46-2F4F-891D-F6399AAB60DF}" type="presOf" srcId="{ABD579EE-E8DE-465B-9C28-C782545DC1B4}" destId="{DC72948F-E619-214C-8ABC-E578E6CADE66}" srcOrd="0" destOrd="0" presId="urn:microsoft.com/office/officeart/2005/8/layout/vList2"/>
    <dgm:cxn modelId="{1C1A2B79-1ED8-7D43-94D0-611253B8F2A6}" type="presOf" srcId="{0D8D0348-79C9-4AC7-83E7-368D83C8C883}" destId="{0F3D339B-94E0-CE47-825E-10D206172302}" srcOrd="0" destOrd="0" presId="urn:microsoft.com/office/officeart/2005/8/layout/vList2"/>
    <dgm:cxn modelId="{5DB3AE79-80EF-4D9F-8ED6-D0CBC16BBEC8}" srcId="{0C6D63F2-E8BF-4D23-8DEC-5C47E70C2B0D}" destId="{C71A67BE-371F-4640-8B22-5429D7BBA5C1}" srcOrd="2" destOrd="0" parTransId="{BB01045C-897C-4763-B037-AA8B913041B4}" sibTransId="{75A5ABD4-620B-47CA-9E12-DC489907B109}"/>
    <dgm:cxn modelId="{CD086A87-310C-314F-9424-98BB3C64D8F9}" type="presOf" srcId="{FF98589F-6BF8-44D7-9044-D53A6E2326E5}" destId="{16AB705B-A818-BC4C-8B28-91F81F6D0950}" srcOrd="0" destOrd="0" presId="urn:microsoft.com/office/officeart/2005/8/layout/vList2"/>
    <dgm:cxn modelId="{E658D8B5-DA78-524C-8EAE-972AF979242D}" type="presOf" srcId="{C71A67BE-371F-4640-8B22-5429D7BBA5C1}" destId="{BC749DF3-66E0-194B-A12D-3DB9C230229F}" srcOrd="0" destOrd="0" presId="urn:microsoft.com/office/officeart/2005/8/layout/vList2"/>
    <dgm:cxn modelId="{BC7105D3-CAD9-A24E-9D82-85BB618E6A8D}" type="presOf" srcId="{643EAA8E-96BE-48AE-816B-EEC8C1943F6F}" destId="{483A4DE3-F73D-0645-B74F-975A44B72A2E}" srcOrd="0" destOrd="0" presId="urn:microsoft.com/office/officeart/2005/8/layout/vList2"/>
    <dgm:cxn modelId="{D733DDD5-F27C-4ECA-800F-9CA5B5D131D3}" srcId="{0C6D63F2-E8BF-4D23-8DEC-5C47E70C2B0D}" destId="{FF98589F-6BF8-44D7-9044-D53A6E2326E5}" srcOrd="0" destOrd="0" parTransId="{ED816BC8-6185-4009-8472-E1361F958A99}" sibTransId="{4A483A8D-0E6A-488B-B996-96B7638E6EE7}"/>
    <dgm:cxn modelId="{91FCC3DF-A5B7-45F1-A1C5-016BC547D089}" srcId="{0C6D63F2-E8BF-4D23-8DEC-5C47E70C2B0D}" destId="{CB15EFA8-7A80-4E91-95A3-65685CAB01A7}" srcOrd="4" destOrd="0" parTransId="{57753AB6-AEFD-4CAE-875F-93429D640C13}" sibTransId="{596CED83-C650-4C81-A3BD-0C3B199A7AEE}"/>
    <dgm:cxn modelId="{50124A72-FFA4-D842-83D7-D41DB417762D}" type="presParOf" srcId="{85B0596B-A2D0-AE4A-BC5F-9604C99E6388}" destId="{16AB705B-A818-BC4C-8B28-91F81F6D0950}" srcOrd="0" destOrd="0" presId="urn:microsoft.com/office/officeart/2005/8/layout/vList2"/>
    <dgm:cxn modelId="{18B21D4D-3818-E547-B2A0-96E0EEC09F2B}" type="presParOf" srcId="{85B0596B-A2D0-AE4A-BC5F-9604C99E6388}" destId="{1A621F7D-1411-EF43-B687-E880A69229B9}" srcOrd="1" destOrd="0" presId="urn:microsoft.com/office/officeart/2005/8/layout/vList2"/>
    <dgm:cxn modelId="{C9BA1654-62F3-C74D-966B-5E8FDC2C683E}" type="presParOf" srcId="{85B0596B-A2D0-AE4A-BC5F-9604C99E6388}" destId="{5D290750-CFE1-214E-AD80-D2600054E579}" srcOrd="2" destOrd="0" presId="urn:microsoft.com/office/officeart/2005/8/layout/vList2"/>
    <dgm:cxn modelId="{F179E8E2-ED43-7D47-8FB1-10A1B4A4A98F}" type="presParOf" srcId="{85B0596B-A2D0-AE4A-BC5F-9604C99E6388}" destId="{3AF87633-7525-7142-AE0C-9F5F1BAD52AB}" srcOrd="3" destOrd="0" presId="urn:microsoft.com/office/officeart/2005/8/layout/vList2"/>
    <dgm:cxn modelId="{A450F4AE-CD96-004E-A402-64AD2DEFE077}" type="presParOf" srcId="{85B0596B-A2D0-AE4A-BC5F-9604C99E6388}" destId="{BC749DF3-66E0-194B-A12D-3DB9C230229F}" srcOrd="4" destOrd="0" presId="urn:microsoft.com/office/officeart/2005/8/layout/vList2"/>
    <dgm:cxn modelId="{25D508BD-A0BE-D147-87C9-343D6481ACBA}" type="presParOf" srcId="{85B0596B-A2D0-AE4A-BC5F-9604C99E6388}" destId="{7160E3A9-9730-9148-9B0B-1F14109C0591}" srcOrd="5" destOrd="0" presId="urn:microsoft.com/office/officeart/2005/8/layout/vList2"/>
    <dgm:cxn modelId="{B4AEF5FB-C87E-0441-B343-C5634B6443C4}" type="presParOf" srcId="{85B0596B-A2D0-AE4A-BC5F-9604C99E6388}" destId="{0F3D339B-94E0-CE47-825E-10D206172302}" srcOrd="6" destOrd="0" presId="urn:microsoft.com/office/officeart/2005/8/layout/vList2"/>
    <dgm:cxn modelId="{32F55402-B1ED-384B-A10E-C651158CC297}" type="presParOf" srcId="{85B0596B-A2D0-AE4A-BC5F-9604C99E6388}" destId="{49480A5F-2019-F241-93B7-47D316BD3087}" srcOrd="7" destOrd="0" presId="urn:microsoft.com/office/officeart/2005/8/layout/vList2"/>
    <dgm:cxn modelId="{42EAF0E3-4290-DB41-9B4C-4B2E3F2D1C85}" type="presParOf" srcId="{85B0596B-A2D0-AE4A-BC5F-9604C99E6388}" destId="{7AC9369C-6C25-564B-BC57-D00E1ECBC300}" srcOrd="8" destOrd="0" presId="urn:microsoft.com/office/officeart/2005/8/layout/vList2"/>
    <dgm:cxn modelId="{79D2708D-CEED-AD44-AA0B-D03A1315035C}" type="presParOf" srcId="{85B0596B-A2D0-AE4A-BC5F-9604C99E6388}" destId="{6A49DC95-E09E-8E42-89C9-37A74E3D21D9}" srcOrd="9" destOrd="0" presId="urn:microsoft.com/office/officeart/2005/8/layout/vList2"/>
    <dgm:cxn modelId="{DE4199C5-FDF1-BE43-93E8-B6DF76C0A61C}" type="presParOf" srcId="{85B0596B-A2D0-AE4A-BC5F-9604C99E6388}" destId="{483A4DE3-F73D-0645-B74F-975A44B72A2E}" srcOrd="10" destOrd="0" presId="urn:microsoft.com/office/officeart/2005/8/layout/vList2"/>
    <dgm:cxn modelId="{D3DE9685-3A9A-C04C-BBF2-243884B2DAA8}" type="presParOf" srcId="{85B0596B-A2D0-AE4A-BC5F-9604C99E6388}" destId="{E473D7B7-5949-5544-88B7-D741E8A588B5}" srcOrd="11" destOrd="0" presId="urn:microsoft.com/office/officeart/2005/8/layout/vList2"/>
    <dgm:cxn modelId="{BE2F8E50-1838-6645-B0F5-9BC29C91F7BD}" type="presParOf" srcId="{85B0596B-A2D0-AE4A-BC5F-9604C99E6388}" destId="{DC72948F-E619-214C-8ABC-E578E6CADE6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9C7E43-520E-42AF-AA38-6AD0CAD05EC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69EC4AF-8F5E-4CBF-B016-D84A1806E997}">
      <dgm:prSet custT="1"/>
      <dgm:spPr/>
      <dgm:t>
        <a:bodyPr/>
        <a:lstStyle/>
        <a:p>
          <a:r>
            <a:rPr lang="cs-CZ" sz="2400" b="1" dirty="0">
              <a:latin typeface="Daytona" panose="020B0604030500040204" pitchFamily="34" charset="0"/>
            </a:rPr>
            <a:t>  CO POTŘEBUJEME …</a:t>
          </a:r>
          <a:endParaRPr lang="en-US" sz="2400" dirty="0">
            <a:latin typeface="Daytona" panose="020B0604030500040204" pitchFamily="34" charset="0"/>
          </a:endParaRPr>
        </a:p>
      </dgm:t>
    </dgm:pt>
    <dgm:pt modelId="{6D6975E9-A82B-45C7-A8FC-43503D2E6857}" type="parTrans" cxnId="{7AEF1E7C-75DA-43EF-BE8B-A6BA72069512}">
      <dgm:prSet/>
      <dgm:spPr/>
      <dgm:t>
        <a:bodyPr/>
        <a:lstStyle/>
        <a:p>
          <a:endParaRPr lang="en-US"/>
        </a:p>
      </dgm:t>
    </dgm:pt>
    <dgm:pt modelId="{27063ED4-9B9E-4D88-81FD-A208AF00EA9F}" type="sibTrans" cxnId="{7AEF1E7C-75DA-43EF-BE8B-A6BA72069512}">
      <dgm:prSet/>
      <dgm:spPr/>
      <dgm:t>
        <a:bodyPr/>
        <a:lstStyle/>
        <a:p>
          <a:endParaRPr lang="en-US"/>
        </a:p>
      </dgm:t>
    </dgm:pt>
    <dgm:pt modelId="{D438EA88-E9E3-4417-BBDB-02E20CCCAFA0}">
      <dgm:prSet/>
      <dgm:spPr/>
      <dgm:t>
        <a:bodyPr/>
        <a:lstStyle/>
        <a:p>
          <a:r>
            <a:rPr lang="cs-CZ" dirty="0"/>
            <a:t>ZAJIŠTĚNÍ ROZVOJE PRIMÁRNÍ PÉČE</a:t>
          </a:r>
          <a:endParaRPr lang="en-US" dirty="0"/>
        </a:p>
      </dgm:t>
    </dgm:pt>
    <dgm:pt modelId="{7044F73F-0B3C-4B8C-9F22-E65951986885}" type="parTrans" cxnId="{47BCD636-0E41-4D92-83CB-A0B2CE2B139C}">
      <dgm:prSet/>
      <dgm:spPr/>
      <dgm:t>
        <a:bodyPr/>
        <a:lstStyle/>
        <a:p>
          <a:endParaRPr lang="en-US"/>
        </a:p>
      </dgm:t>
    </dgm:pt>
    <dgm:pt modelId="{565B8425-4067-4BBE-8145-1A4140E75DD8}" type="sibTrans" cxnId="{47BCD636-0E41-4D92-83CB-A0B2CE2B139C}">
      <dgm:prSet/>
      <dgm:spPr/>
      <dgm:t>
        <a:bodyPr/>
        <a:lstStyle/>
        <a:p>
          <a:endParaRPr lang="en-US"/>
        </a:p>
      </dgm:t>
    </dgm:pt>
    <dgm:pt modelId="{79CF612D-9995-4420-84F9-1C75A84FB157}">
      <dgm:prSet/>
      <dgm:spPr/>
      <dgm:t>
        <a:bodyPr/>
        <a:lstStyle/>
        <a:p>
          <a:r>
            <a:rPr lang="cs-CZ" dirty="0"/>
            <a:t>POSÍLENÍ PRIMÁRNÍ PÉČE</a:t>
          </a:r>
          <a:endParaRPr lang="en-US" dirty="0"/>
        </a:p>
      </dgm:t>
    </dgm:pt>
    <dgm:pt modelId="{1909F20E-8A56-40F6-AD79-AA4A40022BC8}" type="parTrans" cxnId="{908BE3DD-88BD-4814-8EFB-A914A261490B}">
      <dgm:prSet/>
      <dgm:spPr/>
      <dgm:t>
        <a:bodyPr/>
        <a:lstStyle/>
        <a:p>
          <a:endParaRPr lang="en-US"/>
        </a:p>
      </dgm:t>
    </dgm:pt>
    <dgm:pt modelId="{4DC417C9-4DC1-4DC6-9DE6-915F0DF808E8}" type="sibTrans" cxnId="{908BE3DD-88BD-4814-8EFB-A914A261490B}">
      <dgm:prSet/>
      <dgm:spPr/>
      <dgm:t>
        <a:bodyPr/>
        <a:lstStyle/>
        <a:p>
          <a:endParaRPr lang="en-US"/>
        </a:p>
      </dgm:t>
    </dgm:pt>
    <dgm:pt modelId="{3EA76B2D-CD42-4669-A8C6-C9610584C64D}">
      <dgm:prSet/>
      <dgm:spPr/>
      <dgm:t>
        <a:bodyPr/>
        <a:lstStyle/>
        <a:p>
          <a:r>
            <a:rPr lang="cs-CZ"/>
            <a:t>ZLEPŠENÍ ORGANIZACE A EFEKTIVITY PÉČE</a:t>
          </a:r>
          <a:endParaRPr lang="en-US"/>
        </a:p>
      </dgm:t>
    </dgm:pt>
    <dgm:pt modelId="{33C6529D-0B80-4D19-854D-05E7F871F2E0}" type="parTrans" cxnId="{E140A641-AE3C-4BE0-8A65-0A5459111343}">
      <dgm:prSet/>
      <dgm:spPr/>
      <dgm:t>
        <a:bodyPr/>
        <a:lstStyle/>
        <a:p>
          <a:endParaRPr lang="en-US"/>
        </a:p>
      </dgm:t>
    </dgm:pt>
    <dgm:pt modelId="{07693823-AD71-4209-BD31-462DF4E4BE55}" type="sibTrans" cxnId="{E140A641-AE3C-4BE0-8A65-0A5459111343}">
      <dgm:prSet/>
      <dgm:spPr/>
      <dgm:t>
        <a:bodyPr/>
        <a:lstStyle/>
        <a:p>
          <a:endParaRPr lang="en-US"/>
        </a:p>
      </dgm:t>
    </dgm:pt>
    <dgm:pt modelId="{365DE578-401F-4916-BE59-33F09120CBFA}">
      <dgm:prSet/>
      <dgm:spPr/>
      <dgm:t>
        <a:bodyPr/>
        <a:lstStyle/>
        <a:p>
          <a:r>
            <a:rPr lang="cs-CZ" dirty="0"/>
            <a:t>ZLEPŠENÍ FINANCOVÁNÍ PRIMÁRNÍ PÉČE</a:t>
          </a:r>
          <a:endParaRPr lang="en-US" dirty="0"/>
        </a:p>
      </dgm:t>
    </dgm:pt>
    <dgm:pt modelId="{D8188D81-C944-4AAC-9C66-51AB9C06E76F}" type="parTrans" cxnId="{7E3E09EA-718F-4A8D-A3E8-4E91AD9CF12C}">
      <dgm:prSet/>
      <dgm:spPr/>
      <dgm:t>
        <a:bodyPr/>
        <a:lstStyle/>
        <a:p>
          <a:endParaRPr lang="en-US"/>
        </a:p>
      </dgm:t>
    </dgm:pt>
    <dgm:pt modelId="{9D925F56-41D5-443C-9E9B-5E2F0C41F3D2}" type="sibTrans" cxnId="{7E3E09EA-718F-4A8D-A3E8-4E91AD9CF12C}">
      <dgm:prSet/>
      <dgm:spPr/>
      <dgm:t>
        <a:bodyPr/>
        <a:lstStyle/>
        <a:p>
          <a:endParaRPr lang="en-US"/>
        </a:p>
      </dgm:t>
    </dgm:pt>
    <dgm:pt modelId="{E69027D4-439E-4CC3-8C55-3E110E5B5AB6}">
      <dgm:prSet/>
      <dgm:spPr/>
      <dgm:t>
        <a:bodyPr/>
        <a:lstStyle/>
        <a:p>
          <a:r>
            <a:rPr lang="cs-CZ"/>
            <a:t>ZAJIŠTĚNÍ INVESTIC DO PRIMÁRNÍ PÉČE</a:t>
          </a:r>
          <a:endParaRPr lang="en-US"/>
        </a:p>
      </dgm:t>
    </dgm:pt>
    <dgm:pt modelId="{5FBEB2C8-0728-4D4E-8B6A-F5E42EA324FA}" type="parTrans" cxnId="{20F5FB06-CFA2-4BBC-AB68-A2DEEB3300DD}">
      <dgm:prSet/>
      <dgm:spPr/>
      <dgm:t>
        <a:bodyPr/>
        <a:lstStyle/>
        <a:p>
          <a:endParaRPr lang="en-US"/>
        </a:p>
      </dgm:t>
    </dgm:pt>
    <dgm:pt modelId="{FD7EB5C9-EA8C-430B-B825-931E53975D92}" type="sibTrans" cxnId="{20F5FB06-CFA2-4BBC-AB68-A2DEEB3300DD}">
      <dgm:prSet/>
      <dgm:spPr/>
      <dgm:t>
        <a:bodyPr/>
        <a:lstStyle/>
        <a:p>
          <a:endParaRPr lang="en-US"/>
        </a:p>
      </dgm:t>
    </dgm:pt>
    <dgm:pt modelId="{179E4104-0FA3-49A4-AB86-C146B9FDC3E7}">
      <dgm:prSet/>
      <dgm:spPr/>
      <dgm:t>
        <a:bodyPr/>
        <a:lstStyle/>
        <a:p>
          <a:r>
            <a:rPr lang="cs-CZ"/>
            <a:t>ZLEPŠENÍ KVALITY PÉČE A PŘÍSTUPU PACIENTŮ K PRIMÁRNÍ PÉČI</a:t>
          </a:r>
          <a:endParaRPr lang="en-US"/>
        </a:p>
      </dgm:t>
    </dgm:pt>
    <dgm:pt modelId="{DE67EF58-14A4-4149-9EEF-ECF82C5A0675}" type="parTrans" cxnId="{9E3D42D7-1CE5-4EFC-A400-1E973D5A6AAA}">
      <dgm:prSet/>
      <dgm:spPr/>
      <dgm:t>
        <a:bodyPr/>
        <a:lstStyle/>
        <a:p>
          <a:endParaRPr lang="en-US"/>
        </a:p>
      </dgm:t>
    </dgm:pt>
    <dgm:pt modelId="{74C13D14-ED94-4D5E-BCE7-CFB56581675C}" type="sibTrans" cxnId="{9E3D42D7-1CE5-4EFC-A400-1E973D5A6AAA}">
      <dgm:prSet/>
      <dgm:spPr/>
      <dgm:t>
        <a:bodyPr/>
        <a:lstStyle/>
        <a:p>
          <a:endParaRPr lang="en-US"/>
        </a:p>
      </dgm:t>
    </dgm:pt>
    <dgm:pt modelId="{447E5871-CF85-4A65-88AC-39900E58EF58}">
      <dgm:prSet/>
      <dgm:spPr/>
      <dgm:t>
        <a:bodyPr/>
        <a:lstStyle/>
        <a:p>
          <a:r>
            <a:rPr lang="cs-CZ" dirty="0"/>
            <a:t>ZLEPŠENÍ DOSTUPNOSTI PRIMÁRNÍ PÉČE PRO PACIENTY </a:t>
          </a:r>
          <a:br>
            <a:rPr lang="cs-CZ" dirty="0"/>
          </a:br>
          <a:r>
            <a:rPr lang="cs-CZ" dirty="0"/>
            <a:t>VE VŠECH REGIONECH ČR</a:t>
          </a:r>
          <a:endParaRPr lang="en-US" dirty="0"/>
        </a:p>
      </dgm:t>
    </dgm:pt>
    <dgm:pt modelId="{2F8227EC-5FCC-47CD-ACA3-D336DB2E8DC9}" type="parTrans" cxnId="{B6E00456-28FE-4CB0-AD2D-B299223AE032}">
      <dgm:prSet/>
      <dgm:spPr/>
      <dgm:t>
        <a:bodyPr/>
        <a:lstStyle/>
        <a:p>
          <a:endParaRPr lang="en-US"/>
        </a:p>
      </dgm:t>
    </dgm:pt>
    <dgm:pt modelId="{65233F72-A2AD-4AB6-956A-791761692028}" type="sibTrans" cxnId="{B6E00456-28FE-4CB0-AD2D-B299223AE032}">
      <dgm:prSet/>
      <dgm:spPr/>
      <dgm:t>
        <a:bodyPr/>
        <a:lstStyle/>
        <a:p>
          <a:endParaRPr lang="en-US"/>
        </a:p>
      </dgm:t>
    </dgm:pt>
    <dgm:pt modelId="{397D7216-F7CB-EC40-A887-5B572C13B1F9}" type="pres">
      <dgm:prSet presAssocID="{8A9C7E43-520E-42AF-AA38-6AD0CAD05ECE}" presName="linear" presStyleCnt="0">
        <dgm:presLayoutVars>
          <dgm:animLvl val="lvl"/>
          <dgm:resizeHandles val="exact"/>
        </dgm:presLayoutVars>
      </dgm:prSet>
      <dgm:spPr/>
    </dgm:pt>
    <dgm:pt modelId="{F9A165C2-E95D-D74C-AD45-FD27A6D3E9F7}" type="pres">
      <dgm:prSet presAssocID="{D69EC4AF-8F5E-4CBF-B016-D84A1806E997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B36B4C27-FE20-E14B-AE7A-7F982E485347}" type="pres">
      <dgm:prSet presAssocID="{27063ED4-9B9E-4D88-81FD-A208AF00EA9F}" presName="spacer" presStyleCnt="0"/>
      <dgm:spPr/>
    </dgm:pt>
    <dgm:pt modelId="{233C1C96-8550-C941-8195-50C8384B0D03}" type="pres">
      <dgm:prSet presAssocID="{D438EA88-E9E3-4417-BBDB-02E20CCCAFA0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E388D72B-766A-434A-8E9C-1B87115A6A6B}" type="pres">
      <dgm:prSet presAssocID="{565B8425-4067-4BBE-8145-1A4140E75DD8}" presName="spacer" presStyleCnt="0"/>
      <dgm:spPr/>
    </dgm:pt>
    <dgm:pt modelId="{383E8263-B4A7-C047-B697-147D98A48805}" type="pres">
      <dgm:prSet presAssocID="{79CF612D-9995-4420-84F9-1C75A84FB157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FC93B4C6-7886-E94C-B27C-E02FEBFCB337}" type="pres">
      <dgm:prSet presAssocID="{4DC417C9-4DC1-4DC6-9DE6-915F0DF808E8}" presName="spacer" presStyleCnt="0"/>
      <dgm:spPr/>
    </dgm:pt>
    <dgm:pt modelId="{B7E22D31-411F-BE41-A855-ED3A41E038DE}" type="pres">
      <dgm:prSet presAssocID="{3EA76B2D-CD42-4669-A8C6-C9610584C64D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08AA6BF9-C55C-424E-9A96-F0E836D645BF}" type="pres">
      <dgm:prSet presAssocID="{07693823-AD71-4209-BD31-462DF4E4BE55}" presName="spacer" presStyleCnt="0"/>
      <dgm:spPr/>
    </dgm:pt>
    <dgm:pt modelId="{6BA73847-A0D8-794F-93D5-5FCC3D793A44}" type="pres">
      <dgm:prSet presAssocID="{365DE578-401F-4916-BE59-33F09120CBFA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55491107-7367-A64F-91B0-2F4593D40AA2}" type="pres">
      <dgm:prSet presAssocID="{9D925F56-41D5-443C-9E9B-5E2F0C41F3D2}" presName="spacer" presStyleCnt="0"/>
      <dgm:spPr/>
    </dgm:pt>
    <dgm:pt modelId="{F3511743-9134-1C4A-ACAD-70CB8D85FE1F}" type="pres">
      <dgm:prSet presAssocID="{E69027D4-439E-4CC3-8C55-3E110E5B5AB6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E853648E-98B3-C747-8917-55CCC82CAC4A}" type="pres">
      <dgm:prSet presAssocID="{FD7EB5C9-EA8C-430B-B825-931E53975D92}" presName="spacer" presStyleCnt="0"/>
      <dgm:spPr/>
    </dgm:pt>
    <dgm:pt modelId="{F652BA7C-945E-3B4A-AC5A-3FE6A56A2C3F}" type="pres">
      <dgm:prSet presAssocID="{179E4104-0FA3-49A4-AB86-C146B9FDC3E7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6EC21491-13F8-4B47-ACD6-FCA4B569F3E0}" type="pres">
      <dgm:prSet presAssocID="{74C13D14-ED94-4D5E-BCE7-CFB56581675C}" presName="spacer" presStyleCnt="0"/>
      <dgm:spPr/>
    </dgm:pt>
    <dgm:pt modelId="{890ADBBC-0A83-7443-965E-19223D0B5040}" type="pres">
      <dgm:prSet presAssocID="{447E5871-CF85-4A65-88AC-39900E58EF58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20F5FB06-CFA2-4BBC-AB68-A2DEEB3300DD}" srcId="{8A9C7E43-520E-42AF-AA38-6AD0CAD05ECE}" destId="{E69027D4-439E-4CC3-8C55-3E110E5B5AB6}" srcOrd="5" destOrd="0" parTransId="{5FBEB2C8-0728-4D4E-8B6A-F5E42EA324FA}" sibTransId="{FD7EB5C9-EA8C-430B-B825-931E53975D92}"/>
    <dgm:cxn modelId="{E553DA0B-4AFD-844B-AAE3-D064E71F80B3}" type="presOf" srcId="{D69EC4AF-8F5E-4CBF-B016-D84A1806E997}" destId="{F9A165C2-E95D-D74C-AD45-FD27A6D3E9F7}" srcOrd="0" destOrd="0" presId="urn:microsoft.com/office/officeart/2005/8/layout/vList2"/>
    <dgm:cxn modelId="{B6A6D813-B808-C041-BAA9-3BC26F2A959C}" type="presOf" srcId="{447E5871-CF85-4A65-88AC-39900E58EF58}" destId="{890ADBBC-0A83-7443-965E-19223D0B5040}" srcOrd="0" destOrd="0" presId="urn:microsoft.com/office/officeart/2005/8/layout/vList2"/>
    <dgm:cxn modelId="{47BCD636-0E41-4D92-83CB-A0B2CE2B139C}" srcId="{8A9C7E43-520E-42AF-AA38-6AD0CAD05ECE}" destId="{D438EA88-E9E3-4417-BBDB-02E20CCCAFA0}" srcOrd="1" destOrd="0" parTransId="{7044F73F-0B3C-4B8C-9F22-E65951986885}" sibTransId="{565B8425-4067-4BBE-8145-1A4140E75DD8}"/>
    <dgm:cxn modelId="{E140A641-AE3C-4BE0-8A65-0A5459111343}" srcId="{8A9C7E43-520E-42AF-AA38-6AD0CAD05ECE}" destId="{3EA76B2D-CD42-4669-A8C6-C9610584C64D}" srcOrd="3" destOrd="0" parTransId="{33C6529D-0B80-4D19-854D-05E7F871F2E0}" sibTransId="{07693823-AD71-4209-BD31-462DF4E4BE55}"/>
    <dgm:cxn modelId="{B6E00456-28FE-4CB0-AD2D-B299223AE032}" srcId="{8A9C7E43-520E-42AF-AA38-6AD0CAD05ECE}" destId="{447E5871-CF85-4A65-88AC-39900E58EF58}" srcOrd="7" destOrd="0" parTransId="{2F8227EC-5FCC-47CD-ACA3-D336DB2E8DC9}" sibTransId="{65233F72-A2AD-4AB6-956A-791761692028}"/>
    <dgm:cxn modelId="{EFB9F965-4C8F-4747-92B4-27B4DA885404}" type="presOf" srcId="{365DE578-401F-4916-BE59-33F09120CBFA}" destId="{6BA73847-A0D8-794F-93D5-5FCC3D793A44}" srcOrd="0" destOrd="0" presId="urn:microsoft.com/office/officeart/2005/8/layout/vList2"/>
    <dgm:cxn modelId="{6D399C7A-3869-A649-A947-5B5FCD685026}" type="presOf" srcId="{8A9C7E43-520E-42AF-AA38-6AD0CAD05ECE}" destId="{397D7216-F7CB-EC40-A887-5B572C13B1F9}" srcOrd="0" destOrd="0" presId="urn:microsoft.com/office/officeart/2005/8/layout/vList2"/>
    <dgm:cxn modelId="{7AEF1E7C-75DA-43EF-BE8B-A6BA72069512}" srcId="{8A9C7E43-520E-42AF-AA38-6AD0CAD05ECE}" destId="{D69EC4AF-8F5E-4CBF-B016-D84A1806E997}" srcOrd="0" destOrd="0" parTransId="{6D6975E9-A82B-45C7-A8FC-43503D2E6857}" sibTransId="{27063ED4-9B9E-4D88-81FD-A208AF00EA9F}"/>
    <dgm:cxn modelId="{F490A2C0-B203-2942-9B39-324E69277975}" type="presOf" srcId="{179E4104-0FA3-49A4-AB86-C146B9FDC3E7}" destId="{F652BA7C-945E-3B4A-AC5A-3FE6A56A2C3F}" srcOrd="0" destOrd="0" presId="urn:microsoft.com/office/officeart/2005/8/layout/vList2"/>
    <dgm:cxn modelId="{FC7965C6-B3DF-2D48-BDD5-64F3E4289C28}" type="presOf" srcId="{E69027D4-439E-4CC3-8C55-3E110E5B5AB6}" destId="{F3511743-9134-1C4A-ACAD-70CB8D85FE1F}" srcOrd="0" destOrd="0" presId="urn:microsoft.com/office/officeart/2005/8/layout/vList2"/>
    <dgm:cxn modelId="{ABD945D5-ED66-6F43-AD5E-F1E80FE69FA9}" type="presOf" srcId="{79CF612D-9995-4420-84F9-1C75A84FB157}" destId="{383E8263-B4A7-C047-B697-147D98A48805}" srcOrd="0" destOrd="0" presId="urn:microsoft.com/office/officeart/2005/8/layout/vList2"/>
    <dgm:cxn modelId="{F7BC62D5-92F7-664B-AB74-81A5834ABA11}" type="presOf" srcId="{3EA76B2D-CD42-4669-A8C6-C9610584C64D}" destId="{B7E22D31-411F-BE41-A855-ED3A41E038DE}" srcOrd="0" destOrd="0" presId="urn:microsoft.com/office/officeart/2005/8/layout/vList2"/>
    <dgm:cxn modelId="{9E3D42D7-1CE5-4EFC-A400-1E973D5A6AAA}" srcId="{8A9C7E43-520E-42AF-AA38-6AD0CAD05ECE}" destId="{179E4104-0FA3-49A4-AB86-C146B9FDC3E7}" srcOrd="6" destOrd="0" parTransId="{DE67EF58-14A4-4149-9EEF-ECF82C5A0675}" sibTransId="{74C13D14-ED94-4D5E-BCE7-CFB56581675C}"/>
    <dgm:cxn modelId="{908BE3DD-88BD-4814-8EFB-A914A261490B}" srcId="{8A9C7E43-520E-42AF-AA38-6AD0CAD05ECE}" destId="{79CF612D-9995-4420-84F9-1C75A84FB157}" srcOrd="2" destOrd="0" parTransId="{1909F20E-8A56-40F6-AD79-AA4A40022BC8}" sibTransId="{4DC417C9-4DC1-4DC6-9DE6-915F0DF808E8}"/>
    <dgm:cxn modelId="{7E3E09EA-718F-4A8D-A3E8-4E91AD9CF12C}" srcId="{8A9C7E43-520E-42AF-AA38-6AD0CAD05ECE}" destId="{365DE578-401F-4916-BE59-33F09120CBFA}" srcOrd="4" destOrd="0" parTransId="{D8188D81-C944-4AAC-9C66-51AB9C06E76F}" sibTransId="{9D925F56-41D5-443C-9E9B-5E2F0C41F3D2}"/>
    <dgm:cxn modelId="{68F437FD-83EF-EC4F-8E58-4EB8C918BF9B}" type="presOf" srcId="{D438EA88-E9E3-4417-BBDB-02E20CCCAFA0}" destId="{233C1C96-8550-C941-8195-50C8384B0D03}" srcOrd="0" destOrd="0" presId="urn:microsoft.com/office/officeart/2005/8/layout/vList2"/>
    <dgm:cxn modelId="{6283269F-BBEC-6D48-A702-A646EAF29AFE}" type="presParOf" srcId="{397D7216-F7CB-EC40-A887-5B572C13B1F9}" destId="{F9A165C2-E95D-D74C-AD45-FD27A6D3E9F7}" srcOrd="0" destOrd="0" presId="urn:microsoft.com/office/officeart/2005/8/layout/vList2"/>
    <dgm:cxn modelId="{DBC8EF2A-A50D-9742-AB6E-1285489869F3}" type="presParOf" srcId="{397D7216-F7CB-EC40-A887-5B572C13B1F9}" destId="{B36B4C27-FE20-E14B-AE7A-7F982E485347}" srcOrd="1" destOrd="0" presId="urn:microsoft.com/office/officeart/2005/8/layout/vList2"/>
    <dgm:cxn modelId="{6833D238-EE43-B54C-81EF-F46E9E1CFA1A}" type="presParOf" srcId="{397D7216-F7CB-EC40-A887-5B572C13B1F9}" destId="{233C1C96-8550-C941-8195-50C8384B0D03}" srcOrd="2" destOrd="0" presId="urn:microsoft.com/office/officeart/2005/8/layout/vList2"/>
    <dgm:cxn modelId="{5ECD78B7-8792-0C4A-B2C1-94F7E1B70779}" type="presParOf" srcId="{397D7216-F7CB-EC40-A887-5B572C13B1F9}" destId="{E388D72B-766A-434A-8E9C-1B87115A6A6B}" srcOrd="3" destOrd="0" presId="urn:microsoft.com/office/officeart/2005/8/layout/vList2"/>
    <dgm:cxn modelId="{0CDDD57D-F148-4147-895A-BB4FB337057A}" type="presParOf" srcId="{397D7216-F7CB-EC40-A887-5B572C13B1F9}" destId="{383E8263-B4A7-C047-B697-147D98A48805}" srcOrd="4" destOrd="0" presId="urn:microsoft.com/office/officeart/2005/8/layout/vList2"/>
    <dgm:cxn modelId="{54646B49-2CEC-4441-AA6D-7141221360EB}" type="presParOf" srcId="{397D7216-F7CB-EC40-A887-5B572C13B1F9}" destId="{FC93B4C6-7886-E94C-B27C-E02FEBFCB337}" srcOrd="5" destOrd="0" presId="urn:microsoft.com/office/officeart/2005/8/layout/vList2"/>
    <dgm:cxn modelId="{E7635E7E-089F-B047-82A3-3CEE48E870E2}" type="presParOf" srcId="{397D7216-F7CB-EC40-A887-5B572C13B1F9}" destId="{B7E22D31-411F-BE41-A855-ED3A41E038DE}" srcOrd="6" destOrd="0" presId="urn:microsoft.com/office/officeart/2005/8/layout/vList2"/>
    <dgm:cxn modelId="{7050FB63-D1B5-FD4B-AC9C-7AA2A0691425}" type="presParOf" srcId="{397D7216-F7CB-EC40-A887-5B572C13B1F9}" destId="{08AA6BF9-C55C-424E-9A96-F0E836D645BF}" srcOrd="7" destOrd="0" presId="urn:microsoft.com/office/officeart/2005/8/layout/vList2"/>
    <dgm:cxn modelId="{A08084EA-B2B7-9B48-A40E-45F05F813C07}" type="presParOf" srcId="{397D7216-F7CB-EC40-A887-5B572C13B1F9}" destId="{6BA73847-A0D8-794F-93D5-5FCC3D793A44}" srcOrd="8" destOrd="0" presId="urn:microsoft.com/office/officeart/2005/8/layout/vList2"/>
    <dgm:cxn modelId="{08A919A2-2440-BC4A-B632-29196E2F7BC1}" type="presParOf" srcId="{397D7216-F7CB-EC40-A887-5B572C13B1F9}" destId="{55491107-7367-A64F-91B0-2F4593D40AA2}" srcOrd="9" destOrd="0" presId="urn:microsoft.com/office/officeart/2005/8/layout/vList2"/>
    <dgm:cxn modelId="{4FC6FE16-166D-9649-87C0-EC93EA045BB2}" type="presParOf" srcId="{397D7216-F7CB-EC40-A887-5B572C13B1F9}" destId="{F3511743-9134-1C4A-ACAD-70CB8D85FE1F}" srcOrd="10" destOrd="0" presId="urn:microsoft.com/office/officeart/2005/8/layout/vList2"/>
    <dgm:cxn modelId="{6322FF3B-B052-DE4D-8058-E11DA63674A2}" type="presParOf" srcId="{397D7216-F7CB-EC40-A887-5B572C13B1F9}" destId="{E853648E-98B3-C747-8917-55CCC82CAC4A}" srcOrd="11" destOrd="0" presId="urn:microsoft.com/office/officeart/2005/8/layout/vList2"/>
    <dgm:cxn modelId="{314AEE76-B322-EB4D-A56D-100B465DBD8E}" type="presParOf" srcId="{397D7216-F7CB-EC40-A887-5B572C13B1F9}" destId="{F652BA7C-945E-3B4A-AC5A-3FE6A56A2C3F}" srcOrd="12" destOrd="0" presId="urn:microsoft.com/office/officeart/2005/8/layout/vList2"/>
    <dgm:cxn modelId="{98757C56-96E9-5E4F-85F9-5BD1ACA10711}" type="presParOf" srcId="{397D7216-F7CB-EC40-A887-5B572C13B1F9}" destId="{6EC21491-13F8-4B47-ACD6-FCA4B569F3E0}" srcOrd="13" destOrd="0" presId="urn:microsoft.com/office/officeart/2005/8/layout/vList2"/>
    <dgm:cxn modelId="{67BF49C7-9974-BE46-9EBB-982DB1B35F63}" type="presParOf" srcId="{397D7216-F7CB-EC40-A887-5B572C13B1F9}" destId="{890ADBBC-0A83-7443-965E-19223D0B5040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7E6836-6B38-1042-98B7-FAC83C55E560}">
      <dsp:nvSpPr>
        <dsp:cNvPr id="0" name=""/>
        <dsp:cNvSpPr/>
      </dsp:nvSpPr>
      <dsp:spPr>
        <a:xfrm>
          <a:off x="0" y="102842"/>
          <a:ext cx="7093918" cy="316224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900" b="1" kern="1200" dirty="0">
              <a:latin typeface="Daytona" panose="020B0604030500040204" pitchFamily="34" charset="0"/>
            </a:rPr>
            <a:t>POTENCIÁL PRIMÁRNÍ PÉČE</a:t>
          </a:r>
          <a:endParaRPr lang="en-US" sz="5900" kern="1200" dirty="0">
            <a:latin typeface="Daytona" panose="020B0604030500040204" pitchFamily="34" charset="0"/>
          </a:endParaRPr>
        </a:p>
      </dsp:txBody>
      <dsp:txXfrm>
        <a:off x="154368" y="257210"/>
        <a:ext cx="6785182" cy="28535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AB705B-A818-BC4C-8B28-91F81F6D0950}">
      <dsp:nvSpPr>
        <dsp:cNvPr id="0" name=""/>
        <dsp:cNvSpPr/>
      </dsp:nvSpPr>
      <dsp:spPr>
        <a:xfrm>
          <a:off x="0" y="618"/>
          <a:ext cx="6868886" cy="88725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>
              <a:latin typeface="Daytona" panose="020B0604030500040204" pitchFamily="34" charset="0"/>
            </a:rPr>
            <a:t>     PRIMÁRNÍ PÉČE JE  …</a:t>
          </a:r>
          <a:endParaRPr lang="en-US" sz="2800" kern="1200" dirty="0">
            <a:latin typeface="Daytona" panose="020B0604030500040204" pitchFamily="34" charset="0"/>
          </a:endParaRPr>
        </a:p>
      </dsp:txBody>
      <dsp:txXfrm>
        <a:off x="43312" y="43930"/>
        <a:ext cx="6782262" cy="800633"/>
      </dsp:txXfrm>
    </dsp:sp>
    <dsp:sp modelId="{5D290750-CFE1-214E-AD80-D2600054E579}">
      <dsp:nvSpPr>
        <dsp:cNvPr id="0" name=""/>
        <dsp:cNvSpPr/>
      </dsp:nvSpPr>
      <dsp:spPr>
        <a:xfrm>
          <a:off x="0" y="901193"/>
          <a:ext cx="6868886" cy="887257"/>
        </a:xfrm>
        <a:prstGeom prst="roundRect">
          <a:avLst/>
        </a:prstGeom>
        <a:solidFill>
          <a:schemeClr val="accent2">
            <a:hueOff val="633901"/>
            <a:satOff val="-12752"/>
            <a:lumOff val="-45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základní pilíř přístupu pacientů k zdravotní péči</a:t>
          </a:r>
          <a:endParaRPr lang="en-US" sz="2400" kern="1200" dirty="0"/>
        </a:p>
      </dsp:txBody>
      <dsp:txXfrm>
        <a:off x="43312" y="944505"/>
        <a:ext cx="6782262" cy="800633"/>
      </dsp:txXfrm>
    </dsp:sp>
    <dsp:sp modelId="{BC749DF3-66E0-194B-A12D-3DB9C230229F}">
      <dsp:nvSpPr>
        <dsp:cNvPr id="0" name=""/>
        <dsp:cNvSpPr/>
      </dsp:nvSpPr>
      <dsp:spPr>
        <a:xfrm>
          <a:off x="0" y="1801767"/>
          <a:ext cx="6868886" cy="887257"/>
        </a:xfrm>
        <a:prstGeom prst="roundRect">
          <a:avLst/>
        </a:prstGeom>
        <a:solidFill>
          <a:schemeClr val="accent2">
            <a:hueOff val="1267802"/>
            <a:satOff val="-25504"/>
            <a:lumOff val="-91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základní pilíř prevence a screeningu</a:t>
          </a:r>
          <a:endParaRPr lang="en-US" sz="2400" kern="1200" dirty="0"/>
        </a:p>
      </dsp:txBody>
      <dsp:txXfrm>
        <a:off x="43312" y="1845079"/>
        <a:ext cx="6782262" cy="800633"/>
      </dsp:txXfrm>
    </dsp:sp>
    <dsp:sp modelId="{0F3D339B-94E0-CE47-825E-10D206172302}">
      <dsp:nvSpPr>
        <dsp:cNvPr id="0" name=""/>
        <dsp:cNvSpPr/>
      </dsp:nvSpPr>
      <dsp:spPr>
        <a:xfrm>
          <a:off x="0" y="2702342"/>
          <a:ext cx="6868886" cy="887257"/>
        </a:xfrm>
        <a:prstGeom prst="roundRect">
          <a:avLst/>
        </a:prstGeom>
        <a:solidFill>
          <a:schemeClr val="accent2">
            <a:hueOff val="1901703"/>
            <a:satOff val="-38256"/>
            <a:lumOff val="-1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základní pilíř včasného záchytu onemocnění </a:t>
          </a:r>
          <a:br>
            <a:rPr lang="cs-CZ" sz="2400" kern="1200" dirty="0"/>
          </a:br>
          <a:r>
            <a:rPr lang="cs-CZ" sz="2400" kern="1200" dirty="0"/>
            <a:t>a včasné léčby</a:t>
          </a:r>
          <a:endParaRPr lang="en-US" sz="2400" kern="1200" dirty="0"/>
        </a:p>
      </dsp:txBody>
      <dsp:txXfrm>
        <a:off x="43312" y="2745654"/>
        <a:ext cx="6782262" cy="800633"/>
      </dsp:txXfrm>
    </dsp:sp>
    <dsp:sp modelId="{7AC9369C-6C25-564B-BC57-D00E1ECBC300}">
      <dsp:nvSpPr>
        <dsp:cNvPr id="0" name=""/>
        <dsp:cNvSpPr/>
      </dsp:nvSpPr>
      <dsp:spPr>
        <a:xfrm>
          <a:off x="0" y="3602917"/>
          <a:ext cx="6868886" cy="887257"/>
        </a:xfrm>
        <a:prstGeom prst="roundRect">
          <a:avLst/>
        </a:prstGeom>
        <a:solidFill>
          <a:schemeClr val="accent2">
            <a:hueOff val="2535604"/>
            <a:satOff val="-51007"/>
            <a:lumOff val="-183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základní pilíř péče u pacientů s chronickým onemocněním</a:t>
          </a:r>
          <a:endParaRPr lang="en-US" sz="2400" kern="1200" dirty="0"/>
        </a:p>
      </dsp:txBody>
      <dsp:txXfrm>
        <a:off x="43312" y="3646229"/>
        <a:ext cx="6782262" cy="800633"/>
      </dsp:txXfrm>
    </dsp:sp>
    <dsp:sp modelId="{483A4DE3-F73D-0645-B74F-975A44B72A2E}">
      <dsp:nvSpPr>
        <dsp:cNvPr id="0" name=""/>
        <dsp:cNvSpPr/>
      </dsp:nvSpPr>
      <dsp:spPr>
        <a:xfrm>
          <a:off x="0" y="4503492"/>
          <a:ext cx="6868886" cy="887257"/>
        </a:xfrm>
        <a:prstGeom prst="roundRect">
          <a:avLst/>
        </a:prstGeom>
        <a:solidFill>
          <a:schemeClr val="accent2">
            <a:hueOff val="3169504"/>
            <a:satOff val="-63759"/>
            <a:lumOff val="-2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základní pilíř organizace péče </a:t>
          </a:r>
          <a:endParaRPr lang="en-US" sz="2400" kern="1200" dirty="0"/>
        </a:p>
      </dsp:txBody>
      <dsp:txXfrm>
        <a:off x="43312" y="4546804"/>
        <a:ext cx="6782262" cy="800633"/>
      </dsp:txXfrm>
    </dsp:sp>
    <dsp:sp modelId="{DC72948F-E619-214C-8ABC-E578E6CADE66}">
      <dsp:nvSpPr>
        <dsp:cNvPr id="0" name=""/>
        <dsp:cNvSpPr/>
      </dsp:nvSpPr>
      <dsp:spPr>
        <a:xfrm>
          <a:off x="0" y="5404067"/>
          <a:ext cx="6868886" cy="887257"/>
        </a:xfrm>
        <a:prstGeom prst="roundRect">
          <a:avLst/>
        </a:prstGeom>
        <a:solidFill>
          <a:schemeClr val="accent2">
            <a:hueOff val="3803405"/>
            <a:satOff val="-76511"/>
            <a:lumOff val="-27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základní pilíř navigace průchodu pacienta </a:t>
          </a:r>
          <a:br>
            <a:rPr lang="cs-CZ" sz="2400" kern="1200" dirty="0"/>
          </a:br>
          <a:r>
            <a:rPr lang="cs-CZ" sz="2400" kern="1200" dirty="0"/>
            <a:t>systémem zdravotní péče</a:t>
          </a:r>
          <a:endParaRPr lang="en-US" sz="2400" kern="1200" dirty="0"/>
        </a:p>
      </dsp:txBody>
      <dsp:txXfrm>
        <a:off x="43312" y="5447379"/>
        <a:ext cx="6782262" cy="8006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165C2-E95D-D74C-AD45-FD27A6D3E9F7}">
      <dsp:nvSpPr>
        <dsp:cNvPr id="0" name=""/>
        <dsp:cNvSpPr/>
      </dsp:nvSpPr>
      <dsp:spPr>
        <a:xfrm>
          <a:off x="0" y="63160"/>
          <a:ext cx="7303138" cy="72262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Daytona" panose="020B0604030500040204" pitchFamily="34" charset="0"/>
            </a:rPr>
            <a:t>  CO POTŘEBUJEME …</a:t>
          </a:r>
          <a:endParaRPr lang="en-US" sz="2400" kern="1200" dirty="0">
            <a:latin typeface="Daytona" panose="020B0604030500040204" pitchFamily="34" charset="0"/>
          </a:endParaRPr>
        </a:p>
      </dsp:txBody>
      <dsp:txXfrm>
        <a:off x="35275" y="98435"/>
        <a:ext cx="7232588" cy="652071"/>
      </dsp:txXfrm>
    </dsp:sp>
    <dsp:sp modelId="{233C1C96-8550-C941-8195-50C8384B0D03}">
      <dsp:nvSpPr>
        <dsp:cNvPr id="0" name=""/>
        <dsp:cNvSpPr/>
      </dsp:nvSpPr>
      <dsp:spPr>
        <a:xfrm>
          <a:off x="0" y="837621"/>
          <a:ext cx="7303138" cy="722621"/>
        </a:xfrm>
        <a:prstGeom prst="roundRect">
          <a:avLst/>
        </a:prstGeom>
        <a:solidFill>
          <a:schemeClr val="accent2">
            <a:hueOff val="543344"/>
            <a:satOff val="-10930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ZAJIŠTĚNÍ ROZVOJE PRIMÁRNÍ PÉČE</a:t>
          </a:r>
          <a:endParaRPr lang="en-US" sz="1800" kern="1200" dirty="0"/>
        </a:p>
      </dsp:txBody>
      <dsp:txXfrm>
        <a:off x="35275" y="872896"/>
        <a:ext cx="7232588" cy="652071"/>
      </dsp:txXfrm>
    </dsp:sp>
    <dsp:sp modelId="{383E8263-B4A7-C047-B697-147D98A48805}">
      <dsp:nvSpPr>
        <dsp:cNvPr id="0" name=""/>
        <dsp:cNvSpPr/>
      </dsp:nvSpPr>
      <dsp:spPr>
        <a:xfrm>
          <a:off x="0" y="1612083"/>
          <a:ext cx="7303138" cy="722621"/>
        </a:xfrm>
        <a:prstGeom prst="roundRect">
          <a:avLst/>
        </a:prstGeom>
        <a:solidFill>
          <a:schemeClr val="accent2">
            <a:hueOff val="1086687"/>
            <a:satOff val="-21860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POSÍLENÍ PRIMÁRNÍ PÉČE</a:t>
          </a:r>
          <a:endParaRPr lang="en-US" sz="1800" kern="1200" dirty="0"/>
        </a:p>
      </dsp:txBody>
      <dsp:txXfrm>
        <a:off x="35275" y="1647358"/>
        <a:ext cx="7232588" cy="652071"/>
      </dsp:txXfrm>
    </dsp:sp>
    <dsp:sp modelId="{B7E22D31-411F-BE41-A855-ED3A41E038DE}">
      <dsp:nvSpPr>
        <dsp:cNvPr id="0" name=""/>
        <dsp:cNvSpPr/>
      </dsp:nvSpPr>
      <dsp:spPr>
        <a:xfrm>
          <a:off x="0" y="2386544"/>
          <a:ext cx="7303138" cy="722621"/>
        </a:xfrm>
        <a:prstGeom prst="roundRect">
          <a:avLst/>
        </a:prstGeom>
        <a:solidFill>
          <a:schemeClr val="accent2">
            <a:hueOff val="1630031"/>
            <a:satOff val="-32790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ZLEPŠENÍ ORGANIZACE A EFEKTIVITY PÉČE</a:t>
          </a:r>
          <a:endParaRPr lang="en-US" sz="1800" kern="1200"/>
        </a:p>
      </dsp:txBody>
      <dsp:txXfrm>
        <a:off x="35275" y="2421819"/>
        <a:ext cx="7232588" cy="652071"/>
      </dsp:txXfrm>
    </dsp:sp>
    <dsp:sp modelId="{6BA73847-A0D8-794F-93D5-5FCC3D793A44}">
      <dsp:nvSpPr>
        <dsp:cNvPr id="0" name=""/>
        <dsp:cNvSpPr/>
      </dsp:nvSpPr>
      <dsp:spPr>
        <a:xfrm>
          <a:off x="0" y="3161005"/>
          <a:ext cx="7303138" cy="722621"/>
        </a:xfrm>
        <a:prstGeom prst="roundRect">
          <a:avLst/>
        </a:prstGeom>
        <a:solidFill>
          <a:schemeClr val="accent2">
            <a:hueOff val="2173375"/>
            <a:satOff val="-43721"/>
            <a:lumOff val="-15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ZLEPŠENÍ FINANCOVÁNÍ PRIMÁRNÍ PÉČE</a:t>
          </a:r>
          <a:endParaRPr lang="en-US" sz="1800" kern="1200" dirty="0"/>
        </a:p>
      </dsp:txBody>
      <dsp:txXfrm>
        <a:off x="35275" y="3196280"/>
        <a:ext cx="7232588" cy="652071"/>
      </dsp:txXfrm>
    </dsp:sp>
    <dsp:sp modelId="{F3511743-9134-1C4A-ACAD-70CB8D85FE1F}">
      <dsp:nvSpPr>
        <dsp:cNvPr id="0" name=""/>
        <dsp:cNvSpPr/>
      </dsp:nvSpPr>
      <dsp:spPr>
        <a:xfrm>
          <a:off x="0" y="3935466"/>
          <a:ext cx="7303138" cy="722621"/>
        </a:xfrm>
        <a:prstGeom prst="roundRect">
          <a:avLst/>
        </a:prstGeom>
        <a:solidFill>
          <a:schemeClr val="accent2">
            <a:hueOff val="2716718"/>
            <a:satOff val="-54651"/>
            <a:lumOff val="-1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ZAJIŠTĚNÍ INVESTIC DO PRIMÁRNÍ PÉČE</a:t>
          </a:r>
          <a:endParaRPr lang="en-US" sz="1800" kern="1200"/>
        </a:p>
      </dsp:txBody>
      <dsp:txXfrm>
        <a:off x="35275" y="3970741"/>
        <a:ext cx="7232588" cy="652071"/>
      </dsp:txXfrm>
    </dsp:sp>
    <dsp:sp modelId="{F652BA7C-945E-3B4A-AC5A-3FE6A56A2C3F}">
      <dsp:nvSpPr>
        <dsp:cNvPr id="0" name=""/>
        <dsp:cNvSpPr/>
      </dsp:nvSpPr>
      <dsp:spPr>
        <a:xfrm>
          <a:off x="0" y="4709927"/>
          <a:ext cx="7303138" cy="722621"/>
        </a:xfrm>
        <a:prstGeom prst="roundRect">
          <a:avLst/>
        </a:prstGeom>
        <a:solidFill>
          <a:schemeClr val="accent2">
            <a:hueOff val="3260062"/>
            <a:satOff val="-65581"/>
            <a:lumOff val="-2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ZLEPŠENÍ KVALITY PÉČE A PŘÍSTUPU PACIENTŮ K PRIMÁRNÍ PÉČI</a:t>
          </a:r>
          <a:endParaRPr lang="en-US" sz="1800" kern="1200"/>
        </a:p>
      </dsp:txBody>
      <dsp:txXfrm>
        <a:off x="35275" y="4745202"/>
        <a:ext cx="7232588" cy="652071"/>
      </dsp:txXfrm>
    </dsp:sp>
    <dsp:sp modelId="{890ADBBC-0A83-7443-965E-19223D0B5040}">
      <dsp:nvSpPr>
        <dsp:cNvPr id="0" name=""/>
        <dsp:cNvSpPr/>
      </dsp:nvSpPr>
      <dsp:spPr>
        <a:xfrm>
          <a:off x="0" y="5484389"/>
          <a:ext cx="7303138" cy="722621"/>
        </a:xfrm>
        <a:prstGeom prst="roundRect">
          <a:avLst/>
        </a:prstGeom>
        <a:solidFill>
          <a:schemeClr val="accent2">
            <a:hueOff val="3803405"/>
            <a:satOff val="-76511"/>
            <a:lumOff val="-27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ZLEPŠENÍ DOSTUPNOSTI PRIMÁRNÍ PÉČE PRO PACIENTY </a:t>
          </a:r>
          <a:br>
            <a:rPr lang="cs-CZ" sz="1800" kern="1200" dirty="0"/>
          </a:br>
          <a:r>
            <a:rPr lang="cs-CZ" sz="1800" kern="1200" dirty="0"/>
            <a:t>VE VŠECH REGIONECH ČR</a:t>
          </a:r>
          <a:endParaRPr lang="en-US" sz="1800" kern="1200" dirty="0"/>
        </a:p>
      </dsp:txBody>
      <dsp:txXfrm>
        <a:off x="35275" y="5519664"/>
        <a:ext cx="7232588" cy="6520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9T16:55:09.6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1688 106 24575,'-3'5'0,"0"-1"0,0-2 0,1 0 0,-3 2 0,-1 2 0,-3 5 0,-6 5 0,-6 5 0,-3 2 0,1 1 0,5-2 0,5-6 0,5-4 0,4-5 0,2-4 0,0-1 0,-2-1 0,-1 3 0,-5 5 0,-3 4 0,-3 5 0,-4 3 0,-2 2 0,3 0 0,3-3 0,4-5 0,4-5 0,1-4 0,2-1 0,-3 3 0,-4 5 0,-8 5 0,-3 6 0,-4 5 0,1 0 0,6-3 0,5-6 0,5-5 0,4-4 0,0-4 0,-2 0 0,-6 3 0,-7 6 0,-6 4 0,-2 3 0,1 1 0,7-3 0,5-3 0,5-7 0,2-5 0,1-4 0,2-2 0,1 0 0,1 0 0,0 2 0,-5 2 0,-3 5 0,-10 5 0,-6 3 0,-4 4 0,0 1 0,4-1 0,7-1 0,8-6 0,2-2 0,2-4 0,-6 6 0,-9 13 0,-3 7 0,1 2 0,6-8 0,12-11 0,4-6 0,-1 0 0,-3 1 0,-5 7 0,-11 14 0,-1 4 0,3-1 0,5-9 0,10-14 0,2-5 0,1-4 0,0-4 0,0 0 0,0 2 0,-4 3 0,-8 5 0,-13 13 0,-4 5 0,3-1 0,10-7 0,10-11 0,2-3 0,-6 5 0,-15 17 0,-8 11 0,-5 3 0,9-7 0,13-12 0,9-8 0,6-4 0,3-4 0,0-1 0,-5 8 0,-8 13 0,-10 18 0,-2 5 0,4-7 0,8-10 0,9-17 0,4-5 0,2-4 0,-1-4 0,-1-2 0,0 1 0,0 2 0,1 2 0,1 2 0,-1 1 0,-5 11 0,-1 6 0,0 0 0,3-4 0,5-13 0,1-5 0,2-3 0,1-1 0,1 0 0,0 0 0,-1 0 0,1 0 0,0 0 0,0 0 0,-1 0 0,-1 0 0,1 1 0,-1 1 0,-2 1 0,0 1 0,0-2 0,2 0 0,0-1 0,1 0 0,1 5 0,3 8 0,7 7 0,3 8 0,3 2 0,-1 0 0,-5-4 0,-3-9 0,-5-6 0,-3-7 0,3-2 0,8 2 0,8 8 0,9 7 0,-1 0 0,-7-6 0,-8-7 0,-10-6 0,-2-1 0,-1 0 0,-1 0 0,1 0 0,1 0 0,4 0 0,3 0 0,4 0 0,3 0 0,2 0 0,-1 0 0,0 0 0,-4 0 0,-2 0 0,-3-2 0,0-2 0,2-1 0,3-2 0,3 0 0,1 1 0,0-2 0,-2 2 0,-6 2 0,-5 0 0,-4 1 0,-2-1 0,-1 0 0,0 0 0,2 0 0,0-2 0,2-1 0,2 0 0,0-1 0,2 0 0,-2 1 0,0 0 0,1 0 0,1-1 0,3-3 0,1-2 0,1-1 0,0 0 0,0 1 0,-2 3 0,-3 2 0,-2 3 0,-2 3 0,-2-1 0,2 0 0,4-2 0,4-5 0,6-3 0,3-3 0,1-2 0,1 2 0,-4 3 0,-3 4 0,-7 2 0,-3 2 0,-2 3 0,-2-1 0,2 0 0,4-2 0,5-4 0,3-4 0,4-4 0,0-1 0,1 2 0,-3 3 0,-7 4 0,-3 3 0,1-1 0,1-3 0,3-3 0,1-3 0,0-1 0,-2 2 0,-3 5 0,-3 3 0,-3 2 0,2 0 0,1-4 0,6-2 0,3-3 0,2-2 0,0-2 0,0 1 0,0 0 0,-2 1 0,-3 5 0,-5 2 0,-2 4 0,-2 1 0,-1 1 0,5-2 0,2-4 0,5-5 0,7-3 0,3-3 0,5-4 0,2 0 0,-2 2 0,-2 3 0,-9 6 0,-5 3 0,-6 3 0,-2 3 0,-1 0 0,-1 0 0,7-7 0,6-8 0,6-9 0,6-6 0,-2 1 0,3-1 0,-2 2 0,-4 4 0,-3 4 0,-4 6 0,-6 5 0,-4 2 0,-3 4 0,-1 1 0,1 2 0,0 0 0,1-4 0,4-7 0,7-7 0,5-10 0,7-5 0,2-2 0,1-1 0,-3 3 0,-3 4 0,-4 6 0,-4 7 0,-4 6 0,-4 4 0,-5 4 0,0 1 0,1-5 0,4-7 0,5-11 0,3-7 0,4-4 0,-1 2 0,0 8 0,-5 9 0,-6 8 0,-5 5 0,-3 0 0,1-6 0,3-9 0,7-12 0,7-6 0,4-2 0,0 3 0,-3 7 0,-5 7 0,-7 10 0,-4 7 0,-3 1 0,0-1 0,0-1 0,0-4 0,0 0 0,0 0 0,0 2 0,0-4 0,0-6 0,0-9 0,0-4 0,0 1 0,0 6 0,-2 8 0,-4 8 0,0 6 0,-1 3 0,-1 2 0,4 0 0,-1 0 0,1 0 0,0 0 0,-3 0 0,-2 0 0,-5 0 0,-1-2 0,-5-2 0,3-2 0,3 0 0,4 1 0,5 3 0,1 1 0,-1 1 0,-4 0 0,-4 0 0,-10 0 0,-6 0 0,-2 0 0,0 0 0,8 0 0,7 0 0,6 0 0,3 0 0,1 0 0,-2 0 0,-1 0 0,-1 0 0,1 2 0,1 0 0,1 1 0,-3 0 0,-5 2 0,-6 1 0,-5 3 0,0 0 0,5 0 0,6-2 0,7-1 0,3-2 0,0 1 0,-2 2 0,-5 3 0,-3 4 0,-2 0 0,0 1 0,4-3 0,3-3 0,5 0 0,3-5 0,2 1 0,-2-1 0,0 0 0,0 0 0,0-2 0,2-1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4T14:59:04.102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23,'50'-2,"0"1,49-5,-6 0,-12 1,-15 3,-12 2,-5 0,-2 0,-1 0,3 0,1 0,-1 0,1 0,-5 0,-3 0,-6 0,-3 0,0 0,1 0,5 2,6 1,7 3,5 1,3-2,-5-2,-7-2,-10 1,-8 0,-4 1,-3-1,1-2,0 0,-1 0,-3 0,-1 0,0 0,-1 0,1 0,-1 0,2 0,-2 0,1 0,-3 0,-2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4T14:59:07.236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0 217,'84'-15,"-1"-1,-1 1,-2-2,-1-3,-2 0,0 2,-1 0,-5 3,-1 2,-7 3,-2 2,35 0,-28 5,-17 3,-9 0,-1 0,3 0,-2 3,-1 2,-3 1,-2 3,2-1,2 0,3 1,2 0,4 0,6-3,10 1,9-2,8-2,3-1,-3-2,-4 0,-6 1,-7 1,-3 0,-1 1,2-1,2-4,3-3,2-6,5-4,2-3,0 2,-3 1,-3 2,-3 5,2 1,2 2,0 2,1 1,1 2,2 0,-1 0,2 0,-1 4,0 3,-2 3,-6 0,-7-4,-10-1,-8-2,-10-1,-7 0,-5-2,-5 0,-3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4T14:59:10.169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1 167,'85'0,"-33"0,2 0,9 0,3 0,6 0,1 0,0 0,-1 0,-2 0,0 0,0 0,0 0,0 0,0 1,3 0,-1 0,2 1,0 0,-4-1,0 1,-6-1,-1 0,-7-1,-2 0,39 0,-14 0,-13 0,-10 0,-5-4,-2-3,4-2,3-5,2-1,1 0,-3-2,0 2,0 1,0 1,2 1,-3 1,-3 3,-4 2,-1 2,-2 0,2-1,-1 2,3 1,3 2,2 0,1 0,1 0,-3 0,3 0,-1 0,2 0,2 0,1 0,-3 0,-1 0,-3 0,-2 0,-1 0,-3 0,1 0,-2 0,-1 0,-4 0,-1 0,0 0,1 0,3 0,0 0,1 0,1 0,0 0,3 0,2 0,0 0,-4 0,-8 0,-6 0,-7 0,-8 0,-3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4T14:57:10.22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49,'68'0,"-2"0,-7 0,-5 0,-6 0,-3 0,-3 0,-4 0,0 0,-2 0,-3 0,-2 0,-2 0,-5 0,1 0,-1 0,1 0,1 0,-1 0,0 0,1 2,-3 1,1 1,1 0,7-1,8 1,7-2,1 2,-1 0,-5-1,-8 0,-4 0,-6-1,-1 0,2-2,2 0,1 0,1 0,-2 0,-1 0,2 0,-2 0,5 0,0 0,0 0,-3 0,-2 0,0 0,1 0,2-2,2 0,2-2,1-1,-1 1,-3 0,-2 1,-5-1,1 1,0-1,3-2,5 0,0 1,-3 0,-5 3,-5 0,-6-1,7 1,-5 0,6 2,-5 0,0 0,-1 0,2 0,0 0,5-4,1 0,3-1,-1 1,-5 4,-3 0,15 0,27 0,21 2,14 3,-1 6,-13 2,-10 2,-12 0,-12-3,-6-1,-3-5,-1-2,1-3,-2-1,-3 0,-6 0,-2 0,-1 0,-2 0,2 0,-2 0,0 0,5 0,3 0,6 0,4 0,4 0,3 0,0 0,-5 0,-6 0,-8 0,-3 0,1 0,4 0,2 0,1 0,-3 0,-6 0,-4 0,-5 0,4 0,-2 0,7 0,0 0,4 0,4 0,2 0,1 2,-1 2,0 1,0 1,3-1,-1-3,3-1,1-1,1 0,1 0,-2 0,-3 0,-4 0,-1 0,-2 0,1 0,3 0,0 0,6 0,-3 0,1 0,-5 0,-5 0,-1 0,-2 0,1 0,3 0,2 0,2 0,0 0,1 0,1 0,-1 0,0 0,0 0,1 0,2 0,-3 0,2 0,-2 0,1 0,2 0,-3 0,0 0,0 0,-2 0,4 0,1-2,-1 0,0-1,-4-1,-3 2,3-2,0 0,1 1,1-2,-3 2,-1-2,-1 0,-1-1,1 0,1-3,2 1,1 1,2 0,2 1,-1 0,-1 0,-3 2,-4 2,-5 0,0 1,-1-1,2 0,2 0,1 0,-2-1,-3 1,-2 0,-3 2,0 0,0 0,3 0,3 0,5 0,4 0,3 0,-1 0,-2 0,-4 0,-6 0,-2 0,0 0,0 0,1 0,2 0,-1 0,5 0,1 0,3 0,1 0,-3 1,-1 2,-1-1,-2 1,0 0,3 1,2 0,1-1,1 1,0-2,2 2,1 1,4 0,1 1,-1 0,-4-1,-3 1,-2-2,-1-1,1 1,-1-1,2-1,3 2,1-2,1 1,1 1,-1-2,1 0,0 0,-1-2,-1 0,-5 0,-2 0,-3 0,2 0,1 0,-1 0,-3 0,-4 0,-5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4T14:57:20.053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27,'67'0,"-1"0,13 0,3 0,11 0,2 0,-28 0,1 0,0 0,31 0,-1 0,-4 0,0 0,-8 1,-2 1,-3 0,-2 0,-9 2,-3 0,-8 0,-3 1,40 2,-16 1,-13 0,-10-1,-9-2,-9-2,-4 0,-4 1,2 0,6-2,4 0,11 0,6 2,5 3,7 2,-1 1,-1 1,-4-1,-7 1,-6-4,-3-2,-2-3,-1-2,-1 0,1 0,-1 0,-1 0,-2 0,-1 0,-4 0,0 0,-2 0,0 0,-1 0,4 0,2 0,3 0,0 0,-5 0,-6 0,-5 0,1-2,2-2,4-3,5-2,4 1,2 1,-1 1,0 1,-4 0,-4 1,-1 1,-6-1,-4 2,-1-3,-2 0,0 0,3-2,1-1,4-1,3 0,0-1,1 1,0 1,0 1,-1 0,-4 2,-4 0,-5 2,-2 0,-3 1,0 0,-1 2,3 0,-4-1,4-1,-3 0,4 0,6 2,4 0,-1 0,-3 0,-11 0,1 0,17 0,20 3,24 6,19 6,-4 5,-11-3,-23-5,-24-7,-15-4,-8-1,9 0,3 0,15 0,-1 0,0 0,-5 0,-3 0,0 0,3 0,3 0,2 0,-2 0,-3 0,-3 0,-1 0,-4 0,-2 0,-3 0,-5 0,2 0,5 0,-1 0,6 0,-4 0,0 0,-2 0,-1 2,-2 0,1 0,1 2,1-2,1 1,3-2,0-1,3 1,0 1,2 0,-1 0,3-1,1-1,0 0,-1 2,-1 0,-3 0,-2 0,-1 0,2 1,2 1,5 0,3 1,2 0,2-1,-2 0,-3-2,-2-1,-6-1,-2 0,-1 0,3 0,2 0,0 0,-3 0,-4 0,-6 0,0 0,0 0,0 0,4 0,-4 0,2 0,1 0,-6 0,12 0,-6-3,11-1,-3 0,-2 0,-11 2,-5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4T14:57:32.87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1 153,'89'-6,"0"1,0-1,1-1,1-1,0-1,-2 0,-1 2,-6 1,-3 1,-6 1,-3-1,-9 1,-1 0,-6-2,-1 0,-3-1,-1 0,1-1,0 1,47-6,-5 5,-6 4,-6 2,-6 2,-7 0,-6 0,-2 0,2 4,5 4,2 0,7 0,1-6,-1-2,-4 0,-6 0,-4 0,-2 0,-3 0,0 0,-1 0,-1 0,1 0,1 0,-2 0,-1 0,-3-2,-3-1,3-2,2 1,2 0,1 0,-2 1,0 0,1 2,-2 1,-2 0,-4 0,-4 0,-4 0,-2 0,0 0,4 0,5 0,3 3,2 2,-3 3,-4 1,-6 0,-4-1,-5-2,2 0,3-2,6 0,5 3,3-1,0 3,-2 1,-4-3,-3-1,-4-2,-2-1,-2-2,-2-1,-1 0,-1 0,0 0,2 0,1 0,6 0,4 0,5 0,3 0,-3 0,0 0,-2 0,-4 0,0 0,-2 0,-1 0,1 0,0 0,-1 0,1 0,2 0,3 0,5 0,4 0,3 0,0 0,0 0,-1 0,-4 0,1 0,-4 0,-1 0,-1 0,-4 0,-2 0,1 0,0 0,1 0,-1 0,-5 0,-2 0,-5 0,-5 0,-3 0,-3 0,1 0,0 0,0 0,1 0,-1 0,0 0,3 0,-3 0,3 0,-6 0,3 0,-2 0,2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4T14:57:45.25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45,'53'0,"0"0,3 0,1-2,1 0,0-2,0 0,0 0,-2-1,0 1,0 0,-1 0,3 1,1 0,4 1,0 1,5-1,-1 1,0 1,-1 0,-5 0,-1 0,-7 0,-2 0,31 0,-18 0,-12 0,-10 2,-4 1,-2 2,2 3,3 2,1 4,-1 0,-6-1,-5-1,-4-4,-2 1,2-3,4 1,3 0,3 0,-3 0,-4-1,-6-2,-6-2,-5-1,4-1,7 0,8 0,12-2,-1-2,-1-3,-5 0,-8 2,-7 1,-6 2,4-4,0 0,16-4,-1 1,1-2,-6 4,-7 2,-7 3,-4 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4T14:58:16.903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1 135,'69'0,"0"0,-3 0,-2 0,-12 0,-3 0,34 0,-19 0,-11 0,-3 0,0 2,3 0,-1 2,1 1,-2-2,-7 0,-9 0,-9-1,-6 0,-2-1,0 2,4 0,5 1,5-2,1 2,1-1,-4 0,-3-1,-2-2,-1 0,2 0,2 0,1 0,1 0,2 0,1 0,6 0,7 0,5-2,6-1,1 1,-2 0,-1 2,-3 0,6 0,2 0,6 0,2 0,-3 0,-2 0,-8 0,-5 0,-4 0,-3 0,-3 0,-5 0,-2 0,2 0,2 0,1-2,1-1,-2-1,-1-2,0 0,0-1,3 0,6-3,7-2,4-1,3-2,-3 2,-3 0,-5 0,-4 3,1 1,2-1,3 2,3 2,-1 1,-2 2,-1 1,-4 2,-1 0,-1 0,2 0,2 0,8 0,6 0,6 0,4 0,1 0,-1 0,-1 0,-6 0,-6 0,-11 0,-12 0,-11 0,-13 0,-5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4T14:58:27.552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1,'93'0,"-8"2,-21 1,-10-1,-14 0,-12-2,-10 0,-6 0,7 3,-2-2,13 3,-3-1,4-1,-1 2,-1 0,0 0,-4 0,-3 0,-1 1,-1 0,4 0,2-1,0-1,3 1,3-2,5 1,4 1,0 0,-3 0,-6 0,-8-2,-7-2,-4 0,9 0,-4 0,9 0,-6 0,-3 0,-5 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4T14:58:38.902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10,'69'1,"-1"0,0 2,-1 0,-6 1,1 1,3 1,1-1,0 0,1-1,2 0,-1-1,0 0,-2 0,-3 0,-3 0,-4 0,-2 1,37 3,-17-2,-13 0,-7 0,-2-1,-1 0,2 0,0-1,-1-1,3 0,1-1,6-1,3 0,4 0,2 0,1 0,-1-4,3-3,2-3,5-4,0 0,-5 1,-9 3,-13 2,-12 3,-10 3,-7 0,-4 1,0 1,2 0,-1 0,2 0,1-1,1-2,3 1,-1 0,2 0,2 0,2-1,-1 1,-4 2,-6 0,-7 0,-4 0,6 0,-4 0,5 0,-5 0,1-3,5 2,-2-2,0 2,-1 1,-2 0,3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4T14:58:41.386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1,'90'0,"-7"0,-27 0,-5 0,-7 0,-8 0,-8 0,-7 0,0 1,1 1,9 0,11 0,5-2,1 0,-8 0,-10 0,-15 0,-7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8C532-1A51-134B-9E5B-3D8611C07057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94798-149B-3045-889F-3F6890E56C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8395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94798-149B-3045-889F-3F6890E56CCF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1484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94798-149B-3045-889F-3F6890E56CCF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6637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94798-149B-3045-889F-3F6890E56CCF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7002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94798-149B-3045-889F-3F6890E56CCF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2035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10/24/23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957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10/24/23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262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10/24/23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153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10/24/23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188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10/24/23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616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10/24/23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747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10/24/23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5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10/24/23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663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10/24/23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031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10/24/23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8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10/24/23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744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10/24/23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3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22" r:id="rId6"/>
    <p:sldLayoutId id="2147483717" r:id="rId7"/>
    <p:sldLayoutId id="2147483718" r:id="rId8"/>
    <p:sldLayoutId id="2147483719" r:id="rId9"/>
    <p:sldLayoutId id="2147483721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customXml" Target="../ink/ink7.xml"/><Relationship Id="rId18" Type="http://schemas.openxmlformats.org/officeDocument/2006/relationships/image" Target="../media/image11.png"/><Relationship Id="rId3" Type="http://schemas.openxmlformats.org/officeDocument/2006/relationships/customXml" Target="../ink/ink2.xml"/><Relationship Id="rId21" Type="http://schemas.openxmlformats.org/officeDocument/2006/relationships/customXml" Target="../ink/ink11.xml"/><Relationship Id="rId7" Type="http://schemas.openxmlformats.org/officeDocument/2006/relationships/customXml" Target="../ink/ink4.xml"/><Relationship Id="rId12" Type="http://schemas.openxmlformats.org/officeDocument/2006/relationships/image" Target="../media/image8.png"/><Relationship Id="rId17" Type="http://schemas.openxmlformats.org/officeDocument/2006/relationships/customXml" Target="../ink/ink9.xml"/><Relationship Id="rId2" Type="http://schemas.openxmlformats.org/officeDocument/2006/relationships/image" Target="../media/image26.emf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customXml" Target="../ink/ink6.xml"/><Relationship Id="rId24" Type="http://schemas.openxmlformats.org/officeDocument/2006/relationships/image" Target="../media/image14.png"/><Relationship Id="rId5" Type="http://schemas.openxmlformats.org/officeDocument/2006/relationships/customXml" Target="../ink/ink3.xml"/><Relationship Id="rId15" Type="http://schemas.openxmlformats.org/officeDocument/2006/relationships/customXml" Target="../ink/ink8.xml"/><Relationship Id="rId23" Type="http://schemas.openxmlformats.org/officeDocument/2006/relationships/customXml" Target="../ink/ink12.xml"/><Relationship Id="rId10" Type="http://schemas.openxmlformats.org/officeDocument/2006/relationships/image" Target="../media/image70.png"/><Relationship Id="rId19" Type="http://schemas.openxmlformats.org/officeDocument/2006/relationships/customXml" Target="../ink/ink10.xml"/><Relationship Id="rId4" Type="http://schemas.openxmlformats.org/officeDocument/2006/relationships/image" Target="../media/image4.png"/><Relationship Id="rId9" Type="http://schemas.openxmlformats.org/officeDocument/2006/relationships/customXml" Target="../ink/ink5.xml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davidsmehlik/Library/Group%20Containers/UBF8T346G9.ms/WebArchiveCopyPasteTempFiles/com.microsoft.Word/a92adee4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B275C000-3A79-3569-8868-010903B911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8617608"/>
              </p:ext>
            </p:extLst>
          </p:nvPr>
        </p:nvGraphicFramePr>
        <p:xfrm>
          <a:off x="2394857" y="1437526"/>
          <a:ext cx="7093918" cy="349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538B08E1-736F-B3EB-D9DD-63C46FDDB3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928" y="5061858"/>
            <a:ext cx="2788785" cy="1410446"/>
          </a:xfrm>
          <a:prstGeom prst="rect">
            <a:avLst/>
          </a:prstGeom>
        </p:spPr>
      </p:pic>
      <p:pic>
        <p:nvPicPr>
          <p:cNvPr id="5" name="Obrázek 4" descr="Obsah obrázku Písmo, logo, Grafika, text&#10;&#10;Popis byl vytvořen automaticky">
            <a:extLst>
              <a:ext uri="{FF2B5EF4-FFF2-40B4-BE49-F238E27FC236}">
                <a16:creationId xmlns:a16="http://schemas.microsoft.com/office/drawing/2014/main" id="{C014ED32-E970-F9C7-D49A-2EF275E5FD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539" y="5315244"/>
            <a:ext cx="2865217" cy="90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15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192E33F-13A8-A60F-6231-ECEBD02B2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5" y="108857"/>
            <a:ext cx="11898085" cy="660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97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0289941-C411-5F3B-84E2-D786BAE92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108857"/>
            <a:ext cx="11952514" cy="664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70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ACDB973-85CA-71F9-7951-307C4124C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3" y="141515"/>
            <a:ext cx="11952514" cy="648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13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CC901C8-C660-30B4-2DB2-9895DD0C4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" y="130628"/>
            <a:ext cx="11952514" cy="660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29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F10266B-90C0-24F3-632A-77C7E5D50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6" y="159284"/>
            <a:ext cx="11876313" cy="65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57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385A171-764A-4355-934B-6041E4134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" y="119744"/>
            <a:ext cx="11985172" cy="659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47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26857E8-AD25-BE3D-7162-4FFE4ACA0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" y="141514"/>
            <a:ext cx="11974286" cy="661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3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DD83578-72F7-8591-DA31-87E01436E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29" y="108858"/>
            <a:ext cx="11843657" cy="666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18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5CD82A-4EE2-0A87-BFC5-28B2050E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40" y="170643"/>
            <a:ext cx="11277599" cy="1325563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venir Next" panose="020B0503020202020204" pitchFamily="34" charset="0"/>
                <a:cs typeface="Posterama" panose="020B0504020200020000" pitchFamily="34" charset="0"/>
              </a:rPr>
              <a:t> ČR výdaje na primární péči celoevropský průměr</a:t>
            </a:r>
            <a:br>
              <a:rPr lang="cs-CZ" dirty="0">
                <a:latin typeface="Avenir Next" panose="020B0503020202020204" pitchFamily="34" charset="0"/>
                <a:cs typeface="Posterama" panose="020B0504020200020000" pitchFamily="34" charset="0"/>
              </a:rPr>
            </a:br>
            <a:r>
              <a:rPr lang="cs-CZ" dirty="0">
                <a:latin typeface="Avenir Next" panose="020B0503020202020204" pitchFamily="34" charset="0"/>
                <a:cs typeface="Posterama" panose="020B0504020200020000" pitchFamily="34" charset="0"/>
              </a:rPr>
              <a:t> </a:t>
            </a:r>
            <a:r>
              <a:rPr lang="cs-CZ" dirty="0" err="1">
                <a:latin typeface="Avenir Next" panose="020B0503020202020204" pitchFamily="34" charset="0"/>
                <a:cs typeface="Posterama" panose="020B0504020200020000" pitchFamily="34" charset="0"/>
              </a:rPr>
              <a:t>Health</a:t>
            </a:r>
            <a:r>
              <a:rPr lang="cs-CZ" dirty="0">
                <a:latin typeface="Avenir Next" panose="020B0503020202020204" pitchFamily="34" charset="0"/>
                <a:cs typeface="Posterama" panose="020B0504020200020000" pitchFamily="34" charset="0"/>
              </a:rPr>
              <a:t> </a:t>
            </a:r>
            <a:r>
              <a:rPr lang="cs-CZ" dirty="0" err="1">
                <a:latin typeface="Avenir Next" panose="020B0503020202020204" pitchFamily="34" charset="0"/>
                <a:cs typeface="Posterama" panose="020B0504020200020000" pitchFamily="34" charset="0"/>
              </a:rPr>
              <a:t>at</a:t>
            </a:r>
            <a:r>
              <a:rPr lang="cs-CZ" dirty="0">
                <a:latin typeface="Avenir Next" panose="020B0503020202020204" pitchFamily="34" charset="0"/>
                <a:cs typeface="Posterama" panose="020B0504020200020000" pitchFamily="34" charset="0"/>
              </a:rPr>
              <a:t> a Glance </a:t>
            </a:r>
            <a:r>
              <a:rPr lang="cs-CZ" dirty="0" err="1">
                <a:latin typeface="Avenir Next" panose="020B0503020202020204" pitchFamily="34" charset="0"/>
                <a:cs typeface="Posterama" panose="020B0504020200020000" pitchFamily="34" charset="0"/>
              </a:rPr>
              <a:t>Europe</a:t>
            </a:r>
            <a:r>
              <a:rPr lang="cs-CZ" dirty="0">
                <a:latin typeface="Avenir Next" panose="020B0503020202020204" pitchFamily="34" charset="0"/>
                <a:cs typeface="Posterama" panose="020B0504020200020000" pitchFamily="34" charset="0"/>
              </a:rPr>
              <a:t> 2022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00CECA67-6F2C-BDD1-90D7-D9E9E43B32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2186577"/>
              </p:ext>
            </p:extLst>
          </p:nvPr>
        </p:nvGraphicFramePr>
        <p:xfrm>
          <a:off x="356261" y="1496206"/>
          <a:ext cx="11455730" cy="51911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5964">
                  <a:extLst>
                    <a:ext uri="{9D8B030D-6E8A-4147-A177-3AD203B41FA5}">
                      <a16:colId xmlns:a16="http://schemas.microsoft.com/office/drawing/2014/main" val="1073636443"/>
                    </a:ext>
                  </a:extLst>
                </a:gridCol>
                <a:gridCol w="922305">
                  <a:extLst>
                    <a:ext uri="{9D8B030D-6E8A-4147-A177-3AD203B41FA5}">
                      <a16:colId xmlns:a16="http://schemas.microsoft.com/office/drawing/2014/main" val="1960058807"/>
                    </a:ext>
                  </a:extLst>
                </a:gridCol>
                <a:gridCol w="831587">
                  <a:extLst>
                    <a:ext uri="{9D8B030D-6E8A-4147-A177-3AD203B41FA5}">
                      <a16:colId xmlns:a16="http://schemas.microsoft.com/office/drawing/2014/main" val="2250291086"/>
                    </a:ext>
                  </a:extLst>
                </a:gridCol>
                <a:gridCol w="831587">
                  <a:extLst>
                    <a:ext uri="{9D8B030D-6E8A-4147-A177-3AD203B41FA5}">
                      <a16:colId xmlns:a16="http://schemas.microsoft.com/office/drawing/2014/main" val="209343780"/>
                    </a:ext>
                  </a:extLst>
                </a:gridCol>
                <a:gridCol w="831587">
                  <a:extLst>
                    <a:ext uri="{9D8B030D-6E8A-4147-A177-3AD203B41FA5}">
                      <a16:colId xmlns:a16="http://schemas.microsoft.com/office/drawing/2014/main" val="2789873638"/>
                    </a:ext>
                  </a:extLst>
                </a:gridCol>
                <a:gridCol w="922305">
                  <a:extLst>
                    <a:ext uri="{9D8B030D-6E8A-4147-A177-3AD203B41FA5}">
                      <a16:colId xmlns:a16="http://schemas.microsoft.com/office/drawing/2014/main" val="119931447"/>
                    </a:ext>
                  </a:extLst>
                </a:gridCol>
                <a:gridCol w="1073502">
                  <a:extLst>
                    <a:ext uri="{9D8B030D-6E8A-4147-A177-3AD203B41FA5}">
                      <a16:colId xmlns:a16="http://schemas.microsoft.com/office/drawing/2014/main" val="2087484049"/>
                    </a:ext>
                  </a:extLst>
                </a:gridCol>
                <a:gridCol w="1073502">
                  <a:extLst>
                    <a:ext uri="{9D8B030D-6E8A-4147-A177-3AD203B41FA5}">
                      <a16:colId xmlns:a16="http://schemas.microsoft.com/office/drawing/2014/main" val="2907479460"/>
                    </a:ext>
                  </a:extLst>
                </a:gridCol>
                <a:gridCol w="1073502">
                  <a:extLst>
                    <a:ext uri="{9D8B030D-6E8A-4147-A177-3AD203B41FA5}">
                      <a16:colId xmlns:a16="http://schemas.microsoft.com/office/drawing/2014/main" val="222025737"/>
                    </a:ext>
                  </a:extLst>
                </a:gridCol>
                <a:gridCol w="1194460">
                  <a:extLst>
                    <a:ext uri="{9D8B030D-6E8A-4147-A177-3AD203B41FA5}">
                      <a16:colId xmlns:a16="http://schemas.microsoft.com/office/drawing/2014/main" val="2082623241"/>
                    </a:ext>
                  </a:extLst>
                </a:gridCol>
                <a:gridCol w="685429">
                  <a:extLst>
                    <a:ext uri="{9D8B030D-6E8A-4147-A177-3AD203B41FA5}">
                      <a16:colId xmlns:a16="http://schemas.microsoft.com/office/drawing/2014/main" val="3107444695"/>
                    </a:ext>
                  </a:extLst>
                </a:gridCol>
              </a:tblGrid>
              <a:tr h="241447">
                <a:tc gridSpan="9"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   </a:t>
                      </a:r>
                      <a:r>
                        <a:rPr lang="cs-CZ" sz="1100" b="1" u="none" strike="noStrike" dirty="0" err="1">
                          <a:effectLst/>
                        </a:rPr>
                        <a:t>Spending</a:t>
                      </a:r>
                      <a:r>
                        <a:rPr lang="cs-CZ" sz="1100" b="1" u="none" strike="noStrike" dirty="0">
                          <a:effectLst/>
                        </a:rPr>
                        <a:t> on </a:t>
                      </a:r>
                      <a:r>
                        <a:rPr lang="cs-CZ" sz="1100" b="1" u="none" strike="noStrike" dirty="0" err="1">
                          <a:effectLst/>
                        </a:rPr>
                        <a:t>primary</a:t>
                      </a:r>
                      <a:r>
                        <a:rPr lang="cs-CZ" sz="1100" b="1" u="none" strike="noStrike" dirty="0">
                          <a:effectLst/>
                        </a:rPr>
                        <a:t> </a:t>
                      </a:r>
                      <a:r>
                        <a:rPr lang="cs-CZ" sz="1100" b="1" u="none" strike="noStrike" dirty="0" err="1">
                          <a:effectLst/>
                        </a:rPr>
                        <a:t>health</a:t>
                      </a:r>
                      <a:r>
                        <a:rPr lang="cs-CZ" sz="1100" b="1" u="none" strike="noStrike" dirty="0">
                          <a:effectLst/>
                        </a:rPr>
                        <a:t> care </a:t>
                      </a:r>
                      <a:r>
                        <a:rPr lang="cs-CZ" sz="1100" b="1" u="none" strike="noStrike" dirty="0" err="1">
                          <a:effectLst/>
                        </a:rPr>
                        <a:t>services</a:t>
                      </a:r>
                      <a:r>
                        <a:rPr lang="cs-CZ" sz="1100" b="1" u="none" strike="noStrike" dirty="0">
                          <a:effectLst/>
                        </a:rPr>
                        <a:t> as </a:t>
                      </a:r>
                      <a:r>
                        <a:rPr lang="cs-CZ" sz="1100" b="1" u="none" strike="noStrike" dirty="0" err="1">
                          <a:effectLst/>
                        </a:rPr>
                        <a:t>share</a:t>
                      </a:r>
                      <a:r>
                        <a:rPr lang="cs-CZ" sz="1100" b="1" u="none" strike="noStrike" dirty="0">
                          <a:effectLst/>
                        </a:rPr>
                        <a:t> </a:t>
                      </a:r>
                      <a:r>
                        <a:rPr lang="cs-CZ" sz="1100" b="1" u="none" strike="noStrike" dirty="0" err="1">
                          <a:effectLst/>
                        </a:rPr>
                        <a:t>of</a:t>
                      </a:r>
                      <a:r>
                        <a:rPr lang="cs-CZ" sz="1100" b="1" u="none" strike="noStrike" dirty="0">
                          <a:effectLst/>
                        </a:rPr>
                        <a:t> </a:t>
                      </a:r>
                      <a:r>
                        <a:rPr lang="cs-CZ" sz="1100" b="1" u="none" strike="noStrike" dirty="0" err="1">
                          <a:effectLst/>
                        </a:rPr>
                        <a:t>current</a:t>
                      </a:r>
                      <a:r>
                        <a:rPr lang="cs-CZ" sz="1100" b="1" u="none" strike="noStrike" dirty="0">
                          <a:effectLst/>
                        </a:rPr>
                        <a:t> </a:t>
                      </a:r>
                      <a:r>
                        <a:rPr lang="cs-CZ" sz="1100" b="1" u="none" strike="noStrike" dirty="0" err="1">
                          <a:effectLst/>
                        </a:rPr>
                        <a:t>health</a:t>
                      </a:r>
                      <a:r>
                        <a:rPr lang="cs-CZ" sz="1100" b="1" u="none" strike="noStrike" dirty="0">
                          <a:effectLst/>
                        </a:rPr>
                        <a:t> </a:t>
                      </a:r>
                      <a:r>
                        <a:rPr lang="cs-CZ" sz="1100" b="1" u="none" strike="noStrike" dirty="0" err="1">
                          <a:effectLst/>
                        </a:rPr>
                        <a:t>expenditure</a:t>
                      </a:r>
                      <a:r>
                        <a:rPr lang="cs-CZ" sz="1100" b="1" u="none" strike="noStrike" dirty="0">
                          <a:effectLst/>
                        </a:rPr>
                        <a:t>, 2020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4443407"/>
                  </a:ext>
                </a:extLst>
              </a:tr>
              <a:tr h="205232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53834612"/>
                  </a:ext>
                </a:extLst>
              </a:tr>
              <a:tr h="205232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69669003"/>
                  </a:ext>
                </a:extLst>
              </a:tr>
              <a:tr h="205232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24898624"/>
                  </a:ext>
                </a:extLst>
              </a:tr>
              <a:tr h="205232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09180720"/>
                  </a:ext>
                </a:extLst>
              </a:tr>
              <a:tr h="205232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419445"/>
                  </a:ext>
                </a:extLst>
              </a:tr>
              <a:tr h="205232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586013"/>
                  </a:ext>
                </a:extLst>
              </a:tr>
              <a:tr h="205232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18888864"/>
                  </a:ext>
                </a:extLst>
              </a:tr>
              <a:tr h="205232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4012393"/>
                  </a:ext>
                </a:extLst>
              </a:tr>
              <a:tr h="205232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85993075"/>
                  </a:ext>
                </a:extLst>
              </a:tr>
              <a:tr h="205232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13493626"/>
                  </a:ext>
                </a:extLst>
              </a:tr>
              <a:tr h="205232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12165644"/>
                  </a:ext>
                </a:extLst>
              </a:tr>
              <a:tr h="205232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76859199"/>
                  </a:ext>
                </a:extLst>
              </a:tr>
              <a:tr h="205232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67254049"/>
                  </a:ext>
                </a:extLst>
              </a:tr>
              <a:tr h="205232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22859808"/>
                  </a:ext>
                </a:extLst>
              </a:tr>
              <a:tr h="205232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3940317"/>
                  </a:ext>
                </a:extLst>
              </a:tr>
              <a:tr h="205232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24411510"/>
                  </a:ext>
                </a:extLst>
              </a:tr>
              <a:tr h="205232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4206637"/>
                  </a:ext>
                </a:extLst>
              </a:tr>
              <a:tr h="205232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91029201"/>
                  </a:ext>
                </a:extLst>
              </a:tr>
              <a:tr h="205232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88858475"/>
                  </a:ext>
                </a:extLst>
              </a:tr>
              <a:tr h="205232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05066327"/>
                  </a:ext>
                </a:extLst>
              </a:tr>
              <a:tr h="205232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39157921"/>
                  </a:ext>
                </a:extLst>
              </a:tr>
              <a:tr h="205232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91246878"/>
                  </a:ext>
                </a:extLst>
              </a:tr>
              <a:tr h="21730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cs-CZ" sz="800" u="none" strike="noStrike">
                          <a:effectLst/>
                        </a:rPr>
                        <a:t>Note: The EU average is unweighted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90885735"/>
                  </a:ext>
                </a:extLst>
              </a:tr>
              <a:tr h="21730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cs-CZ" sz="800" u="none" strike="noStrike">
                          <a:effectLst/>
                        </a:rPr>
                        <a:t>Source: OECD Health Statistics 2022.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61004357"/>
                  </a:ext>
                </a:extLst>
              </a:tr>
            </a:tbl>
          </a:graphicData>
        </a:graphic>
      </p:graphicFrame>
      <p:graphicFrame>
        <p:nvGraphicFramePr>
          <p:cNvPr id="5" name="Chart 1">
            <a:extLst>
              <a:ext uri="{FF2B5EF4-FFF2-40B4-BE49-F238E27FC236}">
                <a16:creationId xmlns:a16="http://schemas.microsoft.com/office/drawing/2014/main" id="{97BF9A47-BB35-412D-BC91-AD1A840A47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3222373"/>
              </p:ext>
            </p:extLst>
          </p:nvPr>
        </p:nvGraphicFramePr>
        <p:xfrm>
          <a:off x="356261" y="1793174"/>
          <a:ext cx="11455729" cy="4488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274DBDE8-39FC-C30C-DA8B-6AEA602CE2B4}"/>
                  </a:ext>
                </a:extLst>
              </p14:cNvPr>
              <p14:cNvContentPartPr/>
              <p14:nvPr/>
            </p14:nvContentPartPr>
            <p14:xfrm>
              <a:off x="6989737" y="5489032"/>
              <a:ext cx="852840" cy="85320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274DBDE8-39FC-C30C-DA8B-6AEA602CE2B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81097" y="5480392"/>
                <a:ext cx="870480" cy="87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8000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D5B88C0-9BC5-BD4B-F47F-7BED9C83B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" y="163286"/>
            <a:ext cx="11930743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73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5F51544-6B3F-E28C-F930-1227B3E6E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3" y="145143"/>
            <a:ext cx="11756573" cy="653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53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49D295F-7218-429E-1A3F-3D02581A8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16114"/>
            <a:ext cx="11974286" cy="661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16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97EEB7-5DD6-9766-6B17-36E175637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" y="108858"/>
            <a:ext cx="11963400" cy="659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63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FC9B657-E665-CC55-324F-30A6B3B06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1" y="180473"/>
            <a:ext cx="11839073" cy="64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38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1E3BA5B-E07D-82C9-2CB7-3FBF8083B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" y="76200"/>
            <a:ext cx="11985172" cy="665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31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16CBB03-4244-1A15-3F1E-F1E462F78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6" y="79601"/>
            <a:ext cx="12017827" cy="661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53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5F117D7-0E75-B655-897A-BE85C3C26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4" y="108857"/>
            <a:ext cx="11908972" cy="658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04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9DD4AF2-F47C-F66E-1584-C24C39D8C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29" y="152400"/>
            <a:ext cx="11811000" cy="657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55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59906CF-0C59-D04E-8DD7-62EDF595D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57" y="133350"/>
            <a:ext cx="11898085" cy="65912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081B96D2-07C0-283E-8D36-7B83594EA00C}"/>
                  </a:ext>
                </a:extLst>
              </p14:cNvPr>
              <p14:cNvContentPartPr/>
              <p14:nvPr/>
            </p14:nvContentPartPr>
            <p14:xfrm>
              <a:off x="1529297" y="6179623"/>
              <a:ext cx="3009240" cy="4608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081B96D2-07C0-283E-8D36-7B83594EA00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5657" y="6071623"/>
                <a:ext cx="311688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81BDE52D-4627-4AEA-F0A3-B52C1110F922}"/>
                  </a:ext>
                </a:extLst>
              </p14:cNvPr>
              <p14:cNvContentPartPr/>
              <p14:nvPr/>
            </p14:nvContentPartPr>
            <p14:xfrm>
              <a:off x="1869857" y="5101063"/>
              <a:ext cx="2646000" cy="6588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81BDE52D-4627-4AEA-F0A3-B52C1110F92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16217" y="4993063"/>
                <a:ext cx="275364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13D40558-E4C0-6243-C780-1D056B599731}"/>
                  </a:ext>
                </a:extLst>
              </p14:cNvPr>
              <p14:cNvContentPartPr/>
              <p14:nvPr/>
            </p14:nvContentPartPr>
            <p14:xfrm>
              <a:off x="2088737" y="5530543"/>
              <a:ext cx="2427120" cy="5508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13D40558-E4C0-6243-C780-1D056B59973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35097" y="5422543"/>
                <a:ext cx="2534760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F7684A37-B483-5331-E2AB-18F9255693EC}"/>
                  </a:ext>
                </a:extLst>
              </p14:cNvPr>
              <p14:cNvContentPartPr/>
              <p14:nvPr/>
            </p14:nvContentPartPr>
            <p14:xfrm>
              <a:off x="3598577" y="4247863"/>
              <a:ext cx="992520" cy="52560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F7684A37-B483-5331-E2AB-18F9255693E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44937" y="4139863"/>
                <a:ext cx="110016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96A7B5F5-F110-D972-DED1-5FED04A35F96}"/>
                  </a:ext>
                </a:extLst>
              </p14:cNvPr>
              <p14:cNvContentPartPr/>
              <p14:nvPr/>
            </p14:nvContentPartPr>
            <p14:xfrm>
              <a:off x="9712817" y="2384503"/>
              <a:ext cx="1654920" cy="6696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96A7B5F5-F110-D972-DED1-5FED04A35F9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659177" y="2276503"/>
                <a:ext cx="176256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id="{BC6CE9F0-77FD-DB07-4FC6-5060B8005977}"/>
                  </a:ext>
                </a:extLst>
              </p14:cNvPr>
              <p14:cNvContentPartPr/>
              <p14:nvPr/>
            </p14:nvContentPartPr>
            <p14:xfrm>
              <a:off x="9712457" y="2612743"/>
              <a:ext cx="434520" cy="33120"/>
            </p14:xfrm>
          </p:contentPart>
        </mc:Choice>
        <mc:Fallback xmlns=""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id="{BC6CE9F0-77FD-DB07-4FC6-5060B800597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658457" y="2505103"/>
                <a:ext cx="54216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FB772731-DF59-C754-CBE5-A42DFC4827C7}"/>
                  </a:ext>
                </a:extLst>
              </p14:cNvPr>
              <p14:cNvContentPartPr/>
              <p14:nvPr/>
            </p14:nvContentPartPr>
            <p14:xfrm>
              <a:off x="10248137" y="2853943"/>
              <a:ext cx="1240920" cy="4140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FB772731-DF59-C754-CBE5-A42DFC4827C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194137" y="2745943"/>
                <a:ext cx="1348560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E8613C18-7447-B80F-B850-6DF66B7DB574}"/>
                  </a:ext>
                </a:extLst>
              </p14:cNvPr>
              <p14:cNvContentPartPr/>
              <p14:nvPr/>
            </p14:nvContentPartPr>
            <p14:xfrm>
              <a:off x="9695177" y="3034663"/>
              <a:ext cx="257040" cy="3240"/>
            </p14:xfrm>
          </p:contentPart>
        </mc:Choice>
        <mc:Fallback xmlns=""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id="{E8613C18-7447-B80F-B850-6DF66B7DB57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641177" y="2927023"/>
                <a:ext cx="36468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id="{A7713C0C-0330-9D70-7467-74AB23B5EEFB}"/>
                  </a:ext>
                </a:extLst>
              </p14:cNvPr>
              <p14:cNvContentPartPr/>
              <p14:nvPr/>
            </p14:nvContentPartPr>
            <p14:xfrm>
              <a:off x="10802177" y="3248143"/>
              <a:ext cx="648360" cy="13320"/>
            </p14:xfrm>
          </p:contentPart>
        </mc:Choice>
        <mc:Fallback xmlns=""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id="{A7713C0C-0330-9D70-7467-74AB23B5EEF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748177" y="3140503"/>
                <a:ext cx="75600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Rukopis 23">
                <a:extLst>
                  <a:ext uri="{FF2B5EF4-FFF2-40B4-BE49-F238E27FC236}">
                    <a16:creationId xmlns:a16="http://schemas.microsoft.com/office/drawing/2014/main" id="{3E2BE833-090B-3A08-6C35-D12507A33B29}"/>
                  </a:ext>
                </a:extLst>
              </p14:cNvPr>
              <p14:cNvContentPartPr/>
              <p14:nvPr/>
            </p14:nvContentPartPr>
            <p14:xfrm>
              <a:off x="9695537" y="3407263"/>
              <a:ext cx="1531440" cy="78480"/>
            </p14:xfrm>
          </p:contentPart>
        </mc:Choice>
        <mc:Fallback xmlns="">
          <p:pic>
            <p:nvPicPr>
              <p:cNvPr id="24" name="Rukopis 23">
                <a:extLst>
                  <a:ext uri="{FF2B5EF4-FFF2-40B4-BE49-F238E27FC236}">
                    <a16:creationId xmlns:a16="http://schemas.microsoft.com/office/drawing/2014/main" id="{3E2BE833-090B-3A08-6C35-D12507A33B2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641537" y="3299263"/>
                <a:ext cx="1639080" cy="29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Rukopis 24">
                <a:extLst>
                  <a:ext uri="{FF2B5EF4-FFF2-40B4-BE49-F238E27FC236}">
                    <a16:creationId xmlns:a16="http://schemas.microsoft.com/office/drawing/2014/main" id="{095F83E4-E6A6-2692-B078-D526DC34F46C}"/>
                  </a:ext>
                </a:extLst>
              </p14:cNvPr>
              <p14:cNvContentPartPr/>
              <p14:nvPr/>
            </p14:nvContentPartPr>
            <p14:xfrm>
              <a:off x="9694097" y="3656383"/>
              <a:ext cx="1698480" cy="64440"/>
            </p14:xfrm>
          </p:contentPart>
        </mc:Choice>
        <mc:Fallback xmlns="">
          <p:pic>
            <p:nvPicPr>
              <p:cNvPr id="25" name="Rukopis 24">
                <a:extLst>
                  <a:ext uri="{FF2B5EF4-FFF2-40B4-BE49-F238E27FC236}">
                    <a16:creationId xmlns:a16="http://schemas.microsoft.com/office/drawing/2014/main" id="{095F83E4-E6A6-2692-B078-D526DC34F46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640457" y="3548743"/>
                <a:ext cx="1806120" cy="28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8474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FBE011D-93A0-36C0-C0A3-6D4AB1DCF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15" y="174171"/>
            <a:ext cx="11887200" cy="649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05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E0D4D9B-2453-85C8-F0FB-F08583D77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87086"/>
            <a:ext cx="11908971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73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40FBC42-963C-B04D-B5F6-A84F6F6E1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643467"/>
            <a:ext cx="4318765" cy="5571066"/>
          </a:xfrm>
        </p:spPr>
        <p:txBody>
          <a:bodyPr>
            <a:normAutofit/>
          </a:bodyPr>
          <a:lstStyle/>
          <a:p>
            <a:br>
              <a:rPr lang="en-US" sz="2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cs-CZ" sz="32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  <a:t>PRIMÁRNÍ PÉČE</a:t>
            </a:r>
            <a:br>
              <a:rPr lang="cs-CZ" sz="22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</a:br>
            <a:r>
              <a:rPr lang="cs-CZ" sz="22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  <a:t> </a:t>
            </a:r>
            <a:br>
              <a:rPr lang="cs-CZ" sz="22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</a:br>
            <a:r>
              <a:rPr lang="cs-CZ" sz="16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  <a:t>VŠEOBECNÝ PRAKTICKÝ LÉKAŘ </a:t>
            </a:r>
            <a:br>
              <a:rPr lang="cs-CZ" sz="16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</a:br>
            <a:br>
              <a:rPr lang="cs-CZ" sz="16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</a:br>
            <a:r>
              <a:rPr lang="cs-CZ" sz="16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  <a:t>PRAKTICKÝ LÉKAŘ PRO DĚTI A DOROST</a:t>
            </a:r>
            <a:br>
              <a:rPr lang="cs-CZ" sz="16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</a:br>
            <a:br>
              <a:rPr lang="cs-CZ" sz="16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</a:br>
            <a:r>
              <a:rPr lang="cs-CZ" sz="16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  <a:t>AMBULANTNÍ GYNEKOLOG</a:t>
            </a:r>
            <a:br>
              <a:rPr lang="cs-CZ" sz="16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</a:br>
            <a:br>
              <a:rPr lang="cs-CZ" sz="16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</a:br>
            <a:r>
              <a:rPr lang="cs-CZ" sz="16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  <a:t>PRAKTICKÝ ZUBNÍ LÉKAŘ</a:t>
            </a:r>
            <a:br>
              <a:rPr lang="cs-CZ" sz="14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</a:br>
            <a:endParaRPr lang="cs-CZ" sz="1400" dirty="0">
              <a:solidFill>
                <a:srgbClr val="FFFFFF"/>
              </a:solidFill>
              <a:latin typeface="Daytona" panose="020B0604030500040204" pitchFamily="34" charset="0"/>
              <a:cs typeface="Posterama" panose="020B0504020200020000" pitchFamily="34" charset="0"/>
            </a:endParaRPr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B275C000-3A79-3569-8868-010903B911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966065"/>
              </p:ext>
            </p:extLst>
          </p:nvPr>
        </p:nvGraphicFramePr>
        <p:xfrm>
          <a:off x="4855028" y="239485"/>
          <a:ext cx="6868886" cy="629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4139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7BAD487-676C-03E0-A824-4DEE12C75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7" y="97971"/>
            <a:ext cx="11865429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22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D62A46F-C155-A79D-F7D0-DE621275F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56" y="195943"/>
            <a:ext cx="11830874" cy="648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4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04D02F-41B1-1869-9368-D06E40A2B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143" y="628892"/>
            <a:ext cx="7231715" cy="6014877"/>
          </a:xfrm>
        </p:spPr>
        <p:txBody>
          <a:bodyPr>
            <a:normAutofit/>
          </a:bodyPr>
          <a:lstStyle/>
          <a:p>
            <a:pPr marL="342900" lvl="0" indent="-342900" algn="just">
              <a:buFont typeface="Courier New" panose="02070309020205020404" pitchFamily="49" charset="0"/>
              <a:buChar char="o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cs-CZ" sz="2000" kern="0" dirty="0">
              <a:effectLst/>
              <a:latin typeface="inherit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342900" lvl="0" indent="-342900" algn="just">
              <a:buFont typeface="Courier New" panose="02070309020205020404" pitchFamily="49" charset="0"/>
              <a:buChar char="o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cs-CZ" sz="2000" kern="0" dirty="0"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Primární zdravotní péče může zachránit životy a peníze a zároveň vyrovnat podmínky pro dosažení rovnoprávnějšího přístupu k lékařské péči. </a:t>
            </a:r>
            <a:endParaRPr lang="cs-CZ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Courier New" panose="02070309020205020404" pitchFamily="49" charset="0"/>
              <a:buChar char="o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cs-CZ" sz="2000" kern="0" dirty="0"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Takové pozitivní výsledky se zhmotňují, když je primární zdravotní péče primárním zdrojem péče, který zajišťuje většinu potřeb jejich pacientů, zná jejich anamnézu a pomáhá jim podle potřeby koordinovat péči s ostatními zdravotnickými službami. </a:t>
            </a:r>
            <a:endParaRPr lang="cs-CZ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Courier New" panose="02070309020205020404" pitchFamily="49" charset="0"/>
              <a:buChar char="o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cs-CZ" sz="2000" b="1" u="sng" kern="0" dirty="0"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Zpráva OECD </a:t>
            </a:r>
            <a:r>
              <a:rPr lang="cs-CZ" sz="2000" b="1" u="sng" kern="0" dirty="0" err="1"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Realizing</a:t>
            </a:r>
            <a:r>
              <a:rPr lang="cs-CZ" sz="2000" b="1" u="sng" kern="0" dirty="0"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cs-CZ" sz="2000" b="1" u="sng" kern="0" dirty="0" err="1"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the</a:t>
            </a:r>
            <a:r>
              <a:rPr lang="cs-CZ" sz="2000" b="1" u="sng" kern="0" dirty="0"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cs-CZ" sz="2000" b="1" u="sng" kern="0" dirty="0" err="1"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Potential</a:t>
            </a:r>
            <a:r>
              <a:rPr lang="cs-CZ" sz="2000" b="1" u="sng" kern="0" dirty="0"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cs-CZ" sz="2000" b="1" u="sng" kern="0" dirty="0" err="1"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of</a:t>
            </a:r>
            <a:r>
              <a:rPr lang="cs-CZ" sz="2000" b="1" u="sng" kern="0" dirty="0"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cs-CZ" sz="2000" b="1" u="sng" kern="0" dirty="0" err="1"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Primary</a:t>
            </a:r>
            <a:r>
              <a:rPr lang="cs-CZ" sz="2000" b="1" u="sng" kern="0" dirty="0"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cs-CZ" sz="2000" b="1" u="sng" kern="0" dirty="0" err="1"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Health</a:t>
            </a:r>
            <a:r>
              <a:rPr lang="cs-CZ" sz="2000" b="1" u="sng" kern="0" dirty="0"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Care</a:t>
            </a:r>
            <a:r>
              <a:rPr lang="cs-CZ" sz="2000" kern="0" dirty="0"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na základě zkušeností z nejslibnějších zemí zjistila, že rekonfigurace poskytování primární zdravotní péče by mohla lékařům pomoci, k poskytování efektivnější péče. </a:t>
            </a:r>
            <a:endParaRPr lang="cs-CZ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Courier New" panose="02070309020205020404" pitchFamily="49" charset="0"/>
              <a:buChar char="o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cs-CZ" sz="2000" kern="0" dirty="0"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Slibné inovace v primární zdravotní péči mohou zvýšit kapacitu zdravotnických systémů OECD zvládnout a zvládnout budoucí zdravotní krizi a snížit zbytečnou hospitalizaci lidí, kteří mohou být účinně léčeni v komunitě. </a:t>
            </a:r>
            <a:endParaRPr lang="cs-CZ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Courier New" panose="02070309020205020404" pitchFamily="49" charset="0"/>
              <a:buChar char="o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cs-CZ" sz="2000" kern="0" dirty="0"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Jinými slovy, moderní a efektivní systém primární zdravotní péče slouží jako základní kámen odolných zdravotnických systémů.</a:t>
            </a:r>
            <a:endParaRPr lang="cs-CZ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579A810-8ACE-6F34-C607-37CC6190E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5" name="Obrázek 1" descr="book">
            <a:extLst>
              <a:ext uri="{FF2B5EF4-FFF2-40B4-BE49-F238E27FC236}">
                <a16:creationId xmlns:a16="http://schemas.microsoft.com/office/drawing/2014/main" id="{7E35C298-374C-27C8-8706-D5E75021B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50895"/>
            <a:ext cx="4448643" cy="62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344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E556364-8F12-D9FF-401E-BDE9EDAE5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7" y="239486"/>
            <a:ext cx="1178922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81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3DDA2B6-1F87-6AB8-3D52-FF78D6E4D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85" y="163286"/>
            <a:ext cx="11919857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85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40FBC42-963C-B04D-B5F6-A84F6F6E1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643467"/>
            <a:ext cx="4251210" cy="5571066"/>
          </a:xfrm>
        </p:spPr>
        <p:txBody>
          <a:bodyPr>
            <a:normAutofit/>
          </a:bodyPr>
          <a:lstStyle/>
          <a:p>
            <a:br>
              <a:rPr lang="en-US" sz="2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cs-CZ" sz="32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  <a:t>PRIMÁRNÍ PÉČE</a:t>
            </a:r>
            <a:br>
              <a:rPr lang="cs-CZ" sz="22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</a:br>
            <a:r>
              <a:rPr lang="cs-CZ" sz="22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  <a:t> </a:t>
            </a:r>
            <a:br>
              <a:rPr lang="cs-CZ" sz="22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</a:br>
            <a:r>
              <a:rPr lang="cs-CZ" sz="16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  <a:t>VŠEOBECNÝ PRAKTICKÝ LÉKAŘ </a:t>
            </a:r>
            <a:br>
              <a:rPr lang="cs-CZ" sz="16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</a:br>
            <a:br>
              <a:rPr lang="cs-CZ" sz="16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</a:br>
            <a:r>
              <a:rPr lang="cs-CZ" sz="16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  <a:t>PRAKTICKÝ LÉKAŘ PRO DĚTI A DOROST</a:t>
            </a:r>
            <a:br>
              <a:rPr lang="cs-CZ" sz="16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</a:br>
            <a:br>
              <a:rPr lang="cs-CZ" sz="16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</a:br>
            <a:r>
              <a:rPr lang="cs-CZ" sz="16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  <a:t>AMBULANTNÍ GYNEKOLOG</a:t>
            </a:r>
            <a:br>
              <a:rPr lang="cs-CZ" sz="16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</a:br>
            <a:br>
              <a:rPr lang="cs-CZ" sz="16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</a:br>
            <a:r>
              <a:rPr lang="cs-CZ" sz="1600" dirty="0">
                <a:solidFill>
                  <a:srgbClr val="FFFFFF"/>
                </a:solidFill>
                <a:latin typeface="Daytona" panose="020B0604030500040204" pitchFamily="34" charset="0"/>
                <a:cs typeface="Posterama" panose="020B0504020200020000" pitchFamily="34" charset="0"/>
              </a:rPr>
              <a:t>PRAKTICKÝ ZUBNÍ LÉKAŘ</a:t>
            </a:r>
            <a:br>
              <a:rPr lang="cs-CZ" sz="16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endParaRPr lang="cs-CZ" sz="1600" dirty="0">
              <a:solidFill>
                <a:srgbClr val="FFFFFF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graphicFrame>
        <p:nvGraphicFramePr>
          <p:cNvPr id="14" name="Zástupný obsah 4">
            <a:extLst>
              <a:ext uri="{FF2B5EF4-FFF2-40B4-BE49-F238E27FC236}">
                <a16:creationId xmlns:a16="http://schemas.microsoft.com/office/drawing/2014/main" id="{FDFDB71E-25AE-C273-0892-001C95B19B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9476135"/>
              </p:ext>
            </p:extLst>
          </p:nvPr>
        </p:nvGraphicFramePr>
        <p:xfrm>
          <a:off x="4627605" y="261257"/>
          <a:ext cx="7303138" cy="6270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0279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788120A-5631-0365-F862-66DD16FAE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174171"/>
            <a:ext cx="1190897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02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194617A-4589-EC96-EB2D-8FD46E2B4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163286"/>
            <a:ext cx="11800114" cy="648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5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DA30057-CB6F-16FA-7163-A82B31F0D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" y="76200"/>
            <a:ext cx="11996057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16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3695DE2-688A-E901-AF7F-AC5885B5D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14" y="76200"/>
            <a:ext cx="11908972" cy="664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21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53A0651-A4F6-D61A-5E73-79CFA0CD9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" y="141514"/>
            <a:ext cx="11952515" cy="652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8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6914C43-F83A-4BEC-644E-D1F4FAB73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2" y="97971"/>
            <a:ext cx="11904616" cy="664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18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1B27B04-F1F4-B0FD-E721-A85636809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3" y="116342"/>
            <a:ext cx="11941628" cy="662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90544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Festival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86284</TotalTime>
  <Words>366</Words>
  <Application>Microsoft Macintosh PowerPoint</Application>
  <PresentationFormat>Širokoúhlá obrazovka</PresentationFormat>
  <Paragraphs>60</Paragraphs>
  <Slides>36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7" baseType="lpstr">
      <vt:lpstr>Aharoni</vt:lpstr>
      <vt:lpstr>Arial</vt:lpstr>
      <vt:lpstr>Arial Narrow</vt:lpstr>
      <vt:lpstr>Avenir Next</vt:lpstr>
      <vt:lpstr>Avenir Next LT Pro</vt:lpstr>
      <vt:lpstr>Calibri</vt:lpstr>
      <vt:lpstr>Courier New</vt:lpstr>
      <vt:lpstr>Daytona</vt:lpstr>
      <vt:lpstr>inherit</vt:lpstr>
      <vt:lpstr>Posterama</vt:lpstr>
      <vt:lpstr>ShapesVTI</vt:lpstr>
      <vt:lpstr>Prezentace aplikace PowerPoint</vt:lpstr>
      <vt:lpstr>Prezentace aplikace PowerPoint</vt:lpstr>
      <vt:lpstr> PRIMÁRNÍ PÉČE   VŠEOBECNÝ PRAKTICKÝ LÉKAŘ   PRAKTICKÝ LÉKAŘ PRO DĚTI A DOROST  AMBULANTNÍ GYNEKOLOG  PRAKTICKÝ ZUBNÍ LÉKAŘ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ČR výdaje na primární péči celoevropský průměr  Health at a Glance Europe 2022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PRIMÁRNÍ PÉČE   VŠEOBECNÝ PRAKTICKÝ LÉKAŘ   PRAKTICKÝ LÉKAŘ PRO DĚTI A DOROST  AMBULANTNÍ GYNEKOLOG  PRAKTICKÝ ZUBNÍ LÉKAŘ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ASOCIACE PRIMÁRNÍ PÉČE</dc:title>
  <dc:creator>David Šmehlík</dc:creator>
  <cp:lastModifiedBy>David Šmehlík</cp:lastModifiedBy>
  <cp:revision>117</cp:revision>
  <cp:lastPrinted>2023-05-29T18:32:44Z</cp:lastPrinted>
  <dcterms:created xsi:type="dcterms:W3CDTF">2022-01-17T16:31:22Z</dcterms:created>
  <dcterms:modified xsi:type="dcterms:W3CDTF">2023-10-24T15:27:43Z</dcterms:modified>
</cp:coreProperties>
</file>